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67" r:id="rId2"/>
    <p:sldId id="362" r:id="rId3"/>
    <p:sldId id="926" r:id="rId4"/>
    <p:sldId id="363" r:id="rId5"/>
    <p:sldId id="928" r:id="rId6"/>
    <p:sldId id="366" r:id="rId7"/>
    <p:sldId id="367" r:id="rId8"/>
    <p:sldId id="368" r:id="rId9"/>
    <p:sldId id="369" r:id="rId10"/>
    <p:sldId id="370" r:id="rId11"/>
    <p:sldId id="371" r:id="rId12"/>
    <p:sldId id="378" r:id="rId13"/>
    <p:sldId id="381" r:id="rId14"/>
    <p:sldId id="379" r:id="rId15"/>
    <p:sldId id="924" r:id="rId16"/>
    <p:sldId id="929" r:id="rId17"/>
    <p:sldId id="930" r:id="rId18"/>
    <p:sldId id="931" r:id="rId19"/>
    <p:sldId id="932" r:id="rId20"/>
    <p:sldId id="380" r:id="rId21"/>
    <p:sldId id="933" r:id="rId22"/>
    <p:sldId id="934" r:id="rId23"/>
    <p:sldId id="382" r:id="rId24"/>
    <p:sldId id="937" r:id="rId25"/>
    <p:sldId id="936" r:id="rId26"/>
    <p:sldId id="935" r:id="rId27"/>
    <p:sldId id="922" r:id="rId28"/>
    <p:sldId id="925" r:id="rId2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58"/>
    <a:srgbClr val="FFE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0" autoAdjust="0"/>
    <p:restoredTop sz="94688" autoAdjust="0"/>
  </p:normalViewPr>
  <p:slideViewPr>
    <p:cSldViewPr>
      <p:cViewPr varScale="1">
        <p:scale>
          <a:sx n="79" d="100"/>
          <a:sy n="79" d="100"/>
        </p:scale>
        <p:origin x="114" y="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5455"/>
          </a:xfrm>
          <a:prstGeom prst="rect">
            <a:avLst/>
          </a:prstGeom>
        </p:spPr>
        <p:txBody>
          <a:bodyPr vert="horz" lIns="93312" tIns="46656" rIns="93312" bIns="4665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1"/>
            <a:ext cx="3043343" cy="465455"/>
          </a:xfrm>
          <a:prstGeom prst="rect">
            <a:avLst/>
          </a:prstGeom>
        </p:spPr>
        <p:txBody>
          <a:bodyPr vert="horz" lIns="93312" tIns="46656" rIns="93312" bIns="46656" rtlCol="0"/>
          <a:lstStyle>
            <a:lvl1pPr algn="r">
              <a:defRPr sz="1200"/>
            </a:lvl1pPr>
          </a:lstStyle>
          <a:p>
            <a:fld id="{83C13CBE-3487-4195-A475-1232437F0EDA}" type="datetimeFigureOut">
              <a:rPr lang="en-US" smtClean="0"/>
              <a:t>10/7/2024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0088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2" tIns="46656" rIns="93312" bIns="4665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3312" tIns="46656" rIns="93312" bIns="4665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2" tIns="46656" rIns="93312" bIns="4665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2" tIns="46656" rIns="93312" bIns="46656" rtlCol="0" anchor="b"/>
          <a:lstStyle>
            <a:lvl1pPr algn="r">
              <a:defRPr sz="1200"/>
            </a:lvl1pPr>
          </a:lstStyle>
          <a:p>
            <a:fld id="{7B6F5E2A-D63B-41E5-A730-B03B5CA719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313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EC99D-9A8A-4699-8105-77459100F3A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93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0625" y="695325"/>
            <a:ext cx="4629150" cy="3471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397375"/>
            <a:ext cx="5143500" cy="41671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812" tIns="46406" rIns="92812" bIns="46406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3093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0625" y="695325"/>
            <a:ext cx="4629150" cy="3471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397375"/>
            <a:ext cx="5143500" cy="41671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812" tIns="46406" rIns="92812" bIns="46406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616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F5E2A-D63B-41E5-A730-B03B5CA7195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97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F5E2A-D63B-41E5-A730-B03B5CA7195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997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F5E2A-D63B-41E5-A730-B03B5CA7195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184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F5E2A-D63B-41E5-A730-B03B5CA7195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30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EC99D-9A8A-4699-8105-77459100F3A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92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F5F23A51-CE36-43D9-B9DF-0FE3ECB43A6A}" type="datetime1">
              <a:rPr lang="en-US" smtClean="0"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C436C4CB-B354-D14E-A583-45EC66DE2B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945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16F45B17-7CDC-47E2-BF41-690DF282F73A}" type="datetime1">
              <a:rPr lang="en-US" smtClean="0"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C436C4CB-B354-D14E-A583-45EC66DE2B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232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2794EDC8-9A0C-4672-A2AE-EA04452AB0CD}" type="datetime1">
              <a:rPr lang="en-US" smtClean="0"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C436C4CB-B354-D14E-A583-45EC66DE2B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60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1FEAACC5-663E-4286-BD05-9749024C365D}" type="datetime1">
              <a:rPr lang="en-US" smtClean="0"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C436C4CB-B354-D14E-A583-45EC66DE2B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42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AF3D9983-435B-495B-AA2E-A8E36FF24A2E}" type="datetime1">
              <a:rPr lang="en-US" smtClean="0"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C436C4CB-B354-D14E-A583-45EC66DE2B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590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576A7329-8E57-43E0-ABA7-7BBEDAA3363B}" type="datetime1">
              <a:rPr lang="en-US" smtClean="0"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C436C4CB-B354-D14E-A583-45EC66DE2B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50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E4D34792-9ADB-4014-93A4-0D0AEAA1446C}" type="datetime1">
              <a:rPr lang="en-US" smtClean="0"/>
              <a:t>10/7/2024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C436C4CB-B354-D14E-A583-45EC66DE2B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852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1195285A-C80B-4A4C-87FD-7AA93D00194C}" type="datetime1">
              <a:rPr lang="en-US" smtClean="0"/>
              <a:t>10/7/2024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C436C4CB-B354-D14E-A583-45EC66DE2B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500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5B704198-7A02-4E95-B1E0-9B8CE0ECB463}" type="datetime1">
              <a:rPr lang="en-US" smtClean="0"/>
              <a:t>10/7/2024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C436C4CB-B354-D14E-A583-45EC66DE2B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990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F742C48A-4E4E-4E0C-B89E-713E1FB3A255}" type="datetime1">
              <a:rPr lang="en-US" smtClean="0"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C436C4CB-B354-D14E-A583-45EC66DE2B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50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EDD60193-D1F6-47D0-B1CB-446386B4207D}" type="datetime1">
              <a:rPr lang="en-US" smtClean="0"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C436C4CB-B354-D14E-A583-45EC66DE2B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040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07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1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45717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45717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45717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45717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45717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ms.procurement.wayne.edu/Upcoming-RFPs.php" TargetMode="External"/><Relationship Id="rId2" Type="http://schemas.openxmlformats.org/officeDocument/2006/relationships/hyperlink" Target="https://procurement.wayne.edu/buyer-commodity-assignment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rocurement.wayne.edu/new-vendor" TargetMode="External"/><Relationship Id="rId5" Type="http://schemas.openxmlformats.org/officeDocument/2006/relationships/hyperlink" Target="http://www.forms.procurement.wayne.edu/Adv_bid/Adv_Bid_Listserve.html" TargetMode="External"/><Relationship Id="rId4" Type="http://schemas.openxmlformats.org/officeDocument/2006/relationships/hyperlink" Target="http://www.forms.procurement.wayne.edu/Adv_bid/Adv_bid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rda.wayne.edu/quickfactsandreport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wmf"/><Relationship Id="rId7" Type="http://schemas.openxmlformats.org/officeDocument/2006/relationships/image" Target="../media/image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procurement.wayne.edu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228600" y="1143000"/>
            <a:ext cx="8763000" cy="5257800"/>
          </a:xfrm>
          <a:prstGeom prst="rect">
            <a:avLst/>
          </a:prstGeom>
        </p:spPr>
        <p:txBody>
          <a:bodyPr/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00150" lvl="2" indent="-285750">
              <a:spcBef>
                <a:spcPct val="20000"/>
              </a:spcBef>
              <a:defRPr/>
            </a:pPr>
            <a:r>
              <a:rPr lang="en-US" sz="1400" dirty="0"/>
              <a:t>						</a:t>
            </a:r>
            <a:endParaRPr kumimoji="0" lang="en-US" sz="1400" b="1" i="0" u="dbl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1554676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Wingdings" pitchFamily="2" charset="2"/>
              <a:buChar char="Ø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Wingdings" pitchFamily="2" charset="2"/>
              <a:buChar char="Ø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255776"/>
          <a:ext cx="8610600" cy="5219380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861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640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+mj-lt"/>
                          <a:cs typeface="Aharoni" pitchFamily="2" charset="-79"/>
                        </a:rPr>
                        <a:t>Wayne State University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66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1220">
                <a:tc>
                  <a:txBody>
                    <a:bodyPr/>
                    <a:lstStyle/>
                    <a:p>
                      <a:pPr marL="0" lvl="0" indent="0">
                        <a:buFont typeface="Wingdings" pitchFamily="2" charset="2"/>
                        <a:buNone/>
                      </a:pPr>
                      <a:endParaRPr lang="en-US" sz="800" b="1" dirty="0">
                        <a:latin typeface="Aparajita" pitchFamily="34" charset="0"/>
                        <a:cs typeface="Aparajita" pitchFamily="34" charset="0"/>
                      </a:endParaRPr>
                    </a:p>
                    <a:p>
                      <a:pPr marL="509587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1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parajita" pitchFamily="34" charset="0"/>
                      </a:endParaRPr>
                    </a:p>
                    <a:p>
                      <a:pPr marL="514350" marR="0" lvl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en-US" sz="20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parajit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52600" y="1901132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  </a:t>
            </a:r>
            <a:endParaRPr lang="en-US" dirty="0"/>
          </a:p>
        </p:txBody>
      </p:sp>
      <p:sp>
        <p:nvSpPr>
          <p:cNvPr id="16" name="Rectangle 1027"/>
          <p:cNvSpPr txBox="1">
            <a:spLocks noChangeArrowheads="1"/>
          </p:cNvSpPr>
          <p:nvPr/>
        </p:nvSpPr>
        <p:spPr>
          <a:xfrm>
            <a:off x="571500" y="5418845"/>
            <a:ext cx="2362200" cy="709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altLang="en-US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3FE085-9FD1-441C-A5DE-43B477EE1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554676"/>
            <a:ext cx="69342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84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304800"/>
            <a:ext cx="6326187" cy="844549"/>
          </a:xfrm>
          <a:prstGeom prst="rect">
            <a:avLst/>
          </a:prstGeom>
          <a:solidFill>
            <a:srgbClr val="006458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b="1" noProof="1">
                <a:solidFill>
                  <a:schemeClr val="bg1"/>
                </a:solidFill>
              </a:rPr>
              <a:t>Our Website:</a:t>
            </a:r>
            <a:br>
              <a:rPr lang="en-US" altLang="en-US" b="1" dirty="0">
                <a:solidFill>
                  <a:schemeClr val="bg1"/>
                </a:solidFill>
              </a:rPr>
            </a:b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3315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499727"/>
            <a:ext cx="6923088" cy="3938588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b="1" noProof="1"/>
          </a:p>
          <a:p>
            <a:pPr eaLnBrk="1" hangingPunct="1"/>
            <a:r>
              <a:rPr lang="en-US" altLang="en-US" sz="2800" b="1" noProof="1"/>
              <a:t>List of </a:t>
            </a:r>
            <a:r>
              <a:rPr lang="en-US" altLang="en-US" sz="2800" b="1" noProof="1">
                <a:hlinkClick r:id="rId2"/>
              </a:rPr>
              <a:t>Buyers by Commodity</a:t>
            </a:r>
            <a:endParaRPr lang="en-US" altLang="en-US" sz="2800" b="1" noProof="1"/>
          </a:p>
          <a:p>
            <a:pPr eaLnBrk="1" hangingPunct="1"/>
            <a:r>
              <a:rPr lang="en-US" altLang="en-US" sz="2800" b="1" noProof="1"/>
              <a:t>List of </a:t>
            </a:r>
            <a:r>
              <a:rPr lang="en-US" altLang="en-US" sz="2800" b="1" noProof="1">
                <a:hlinkClick r:id="rId3"/>
              </a:rPr>
              <a:t>Upcoming RFPs / Bids</a:t>
            </a:r>
            <a:endParaRPr lang="en-US" altLang="en-US" sz="2800" b="1" noProof="1"/>
          </a:p>
          <a:p>
            <a:pPr eaLnBrk="1" hangingPunct="1"/>
            <a:r>
              <a:rPr lang="en-US" altLang="en-US" sz="2800" b="1" noProof="1">
                <a:hlinkClick r:id="rId4"/>
              </a:rPr>
              <a:t>Advertised Bid Opportunities</a:t>
            </a:r>
            <a:endParaRPr lang="en-US" altLang="en-US" sz="2800" b="1" noProof="1"/>
          </a:p>
          <a:p>
            <a:pPr eaLnBrk="1" hangingPunct="1"/>
            <a:r>
              <a:rPr lang="en-US" altLang="en-US" sz="2800" b="1" noProof="1">
                <a:hlinkClick r:id="rId5"/>
              </a:rPr>
              <a:t>List Serve </a:t>
            </a:r>
            <a:r>
              <a:rPr lang="en-US" altLang="en-US" sz="2800" b="1" noProof="1"/>
              <a:t>for regularly bid commodities</a:t>
            </a:r>
          </a:p>
          <a:p>
            <a:pPr eaLnBrk="1" hangingPunct="1"/>
            <a:r>
              <a:rPr lang="en-US" altLang="en-US" sz="2800" b="1" noProof="1">
                <a:hlinkClick r:id="rId6"/>
              </a:rPr>
              <a:t>New Supplier / Vendor Registration</a:t>
            </a:r>
            <a:endParaRPr lang="en-US" altLang="en-US" sz="2800" b="1" noProof="1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31897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751013" y="374650"/>
            <a:ext cx="6286500" cy="15287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/>
              <a:t> </a:t>
            </a:r>
            <a:br>
              <a:rPr lang="en-US" altLang="en-US"/>
            </a:br>
            <a:r>
              <a:rPr lang="en-US" altLang="en-US" b="1" noProof="1">
                <a:solidFill>
                  <a:schemeClr val="tx1"/>
                </a:solidFill>
              </a:rPr>
              <a:t>Our Website</a:t>
            </a:r>
            <a:r>
              <a:rPr lang="en-US" altLang="en-US" noProof="1">
                <a:solidFill>
                  <a:schemeClr val="tx1"/>
                </a:solidFill>
              </a:rPr>
              <a:t>:</a:t>
            </a:r>
            <a:br>
              <a:rPr lang="en-US" altLang="en-US" sz="5400">
                <a:solidFill>
                  <a:schemeClr val="tx1"/>
                </a:solidFill>
              </a:rPr>
            </a:br>
            <a:endParaRPr lang="en-US" altLang="en-US"/>
          </a:p>
        </p:txBody>
      </p:sp>
      <p:sp>
        <p:nvSpPr>
          <p:cNvPr id="14339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603250" y="2019300"/>
            <a:ext cx="7558088" cy="3938588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>
          <a:xfrm>
            <a:off x="0" y="5957888"/>
            <a:ext cx="9144000" cy="844549"/>
          </a:xfrm>
          <a:prstGeom prst="rect">
            <a:avLst/>
          </a:prstGeom>
          <a:solidFill>
            <a:srgbClr val="006458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 defTabSz="4571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noProof="1">
                <a:solidFill>
                  <a:schemeClr val="bg1"/>
                </a:solidFill>
              </a:rPr>
              <a:t>Our Website</a:t>
            </a:r>
            <a:br>
              <a:rPr lang="en-US" altLang="en-US" b="1" dirty="0">
                <a:solidFill>
                  <a:schemeClr val="bg1"/>
                </a:solidFill>
              </a:rPr>
            </a:br>
            <a:endParaRPr lang="en-US" alt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8EF089-7298-2933-2E84-308BD79CA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25" y="82995"/>
            <a:ext cx="8540750" cy="595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1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751013" y="374650"/>
            <a:ext cx="6286500" cy="15287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/>
              <a:t> </a:t>
            </a:r>
            <a:br>
              <a:rPr lang="en-US" altLang="en-US"/>
            </a:br>
            <a:r>
              <a:rPr lang="en-US" altLang="en-US" b="1" noProof="1">
                <a:solidFill>
                  <a:schemeClr val="tx1"/>
                </a:solidFill>
              </a:rPr>
              <a:t>Our Website</a:t>
            </a:r>
            <a:r>
              <a:rPr lang="en-US" altLang="en-US" noProof="1">
                <a:solidFill>
                  <a:schemeClr val="tx1"/>
                </a:solidFill>
              </a:rPr>
              <a:t>:</a:t>
            </a:r>
            <a:br>
              <a:rPr lang="en-US" altLang="en-US" sz="5400">
                <a:solidFill>
                  <a:schemeClr val="tx1"/>
                </a:solidFill>
              </a:rPr>
            </a:br>
            <a:endParaRPr lang="en-US" altLang="en-US"/>
          </a:p>
        </p:txBody>
      </p:sp>
      <p:sp>
        <p:nvSpPr>
          <p:cNvPr id="14339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603250" y="2019300"/>
            <a:ext cx="7558088" cy="3938588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>
          <a:xfrm>
            <a:off x="0" y="5957888"/>
            <a:ext cx="9144000" cy="844549"/>
          </a:xfrm>
          <a:prstGeom prst="rect">
            <a:avLst/>
          </a:prstGeom>
          <a:solidFill>
            <a:srgbClr val="006458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 defTabSz="4571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>
                <a:solidFill>
                  <a:schemeClr val="bg1"/>
                </a:solidFill>
              </a:rPr>
              <a:t>Our Buyers</a:t>
            </a:r>
            <a:br>
              <a:rPr lang="en-US" altLang="en-US" b="1" dirty="0">
                <a:solidFill>
                  <a:schemeClr val="bg1"/>
                </a:solidFill>
              </a:rPr>
            </a:br>
            <a:endParaRPr lang="en-US" alt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4597"/>
            <a:ext cx="9144000" cy="559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32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751013" y="374650"/>
            <a:ext cx="6286500" cy="15287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/>
              <a:t> </a:t>
            </a:r>
            <a:br>
              <a:rPr lang="en-US" altLang="en-US"/>
            </a:br>
            <a:r>
              <a:rPr lang="en-US" altLang="en-US" b="1" noProof="1">
                <a:solidFill>
                  <a:schemeClr val="tx1"/>
                </a:solidFill>
              </a:rPr>
              <a:t>Our Website</a:t>
            </a:r>
            <a:r>
              <a:rPr lang="en-US" altLang="en-US" noProof="1">
                <a:solidFill>
                  <a:schemeClr val="tx1"/>
                </a:solidFill>
              </a:rPr>
              <a:t>:</a:t>
            </a:r>
            <a:br>
              <a:rPr lang="en-US" altLang="en-US" sz="5400">
                <a:solidFill>
                  <a:schemeClr val="tx1"/>
                </a:solidFill>
              </a:rPr>
            </a:br>
            <a:endParaRPr lang="en-US" altLang="en-US"/>
          </a:p>
        </p:txBody>
      </p:sp>
      <p:sp>
        <p:nvSpPr>
          <p:cNvPr id="14339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603250" y="2019300"/>
            <a:ext cx="7558088" cy="3938588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>
          <a:xfrm>
            <a:off x="0" y="5957888"/>
            <a:ext cx="9144000" cy="844549"/>
          </a:xfrm>
          <a:prstGeom prst="rect">
            <a:avLst/>
          </a:prstGeom>
          <a:solidFill>
            <a:srgbClr val="006458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 defTabSz="4571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noProof="1">
                <a:solidFill>
                  <a:schemeClr val="bg1"/>
                </a:solidFill>
              </a:rPr>
              <a:t>Buyers by Commodity</a:t>
            </a:r>
            <a:br>
              <a:rPr lang="en-US" altLang="en-US" b="1" dirty="0">
                <a:solidFill>
                  <a:schemeClr val="bg1"/>
                </a:solidFill>
              </a:rPr>
            </a:br>
            <a:endParaRPr lang="en-US" alt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26" y="0"/>
            <a:ext cx="9153126" cy="608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1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751013" y="374650"/>
            <a:ext cx="6286500" cy="15287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/>
              <a:t> </a:t>
            </a:r>
            <a:br>
              <a:rPr lang="en-US" altLang="en-US"/>
            </a:br>
            <a:r>
              <a:rPr lang="en-US" altLang="en-US" b="1" noProof="1">
                <a:solidFill>
                  <a:schemeClr val="tx1"/>
                </a:solidFill>
              </a:rPr>
              <a:t>Our Website</a:t>
            </a:r>
            <a:r>
              <a:rPr lang="en-US" altLang="en-US" noProof="1">
                <a:solidFill>
                  <a:schemeClr val="tx1"/>
                </a:solidFill>
              </a:rPr>
              <a:t>:</a:t>
            </a:r>
            <a:br>
              <a:rPr lang="en-US" altLang="en-US" sz="5400">
                <a:solidFill>
                  <a:schemeClr val="tx1"/>
                </a:solidFill>
              </a:rPr>
            </a:br>
            <a:endParaRPr lang="en-US" altLang="en-US"/>
          </a:p>
        </p:txBody>
      </p:sp>
      <p:sp>
        <p:nvSpPr>
          <p:cNvPr id="14339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603250" y="2019300"/>
            <a:ext cx="7558088" cy="3938588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>
          <a:xfrm>
            <a:off x="0" y="5957888"/>
            <a:ext cx="9144000" cy="844549"/>
          </a:xfrm>
          <a:prstGeom prst="rect">
            <a:avLst/>
          </a:prstGeom>
          <a:solidFill>
            <a:srgbClr val="006458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 defTabSz="4571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noProof="1">
                <a:solidFill>
                  <a:schemeClr val="bg1"/>
                </a:solidFill>
              </a:rPr>
              <a:t>Advertised Bids</a:t>
            </a:r>
            <a:br>
              <a:rPr lang="en-US" altLang="en-US" b="1" dirty="0">
                <a:solidFill>
                  <a:schemeClr val="bg1"/>
                </a:solidFill>
              </a:rPr>
            </a:br>
            <a:endParaRPr lang="en-US" alt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57AF68-DBBF-9DFB-E13F-B153F5147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25" y="134097"/>
            <a:ext cx="8540750" cy="582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073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751013" y="374650"/>
            <a:ext cx="6286500" cy="15287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/>
              <a:t> </a:t>
            </a:r>
            <a:br>
              <a:rPr lang="en-US" altLang="en-US"/>
            </a:br>
            <a:r>
              <a:rPr lang="en-US" altLang="en-US" b="1" noProof="1">
                <a:solidFill>
                  <a:schemeClr val="tx1"/>
                </a:solidFill>
              </a:rPr>
              <a:t>Our Website</a:t>
            </a:r>
            <a:r>
              <a:rPr lang="en-US" altLang="en-US" noProof="1">
                <a:solidFill>
                  <a:schemeClr val="tx1"/>
                </a:solidFill>
              </a:rPr>
              <a:t>:</a:t>
            </a:r>
            <a:br>
              <a:rPr lang="en-US" altLang="en-US" sz="5400">
                <a:solidFill>
                  <a:schemeClr val="tx1"/>
                </a:solidFill>
              </a:rPr>
            </a:br>
            <a:endParaRPr lang="en-US" altLang="en-US"/>
          </a:p>
        </p:txBody>
      </p:sp>
      <p:sp>
        <p:nvSpPr>
          <p:cNvPr id="14339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603250" y="2019300"/>
            <a:ext cx="7558088" cy="3938588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>
          <a:xfrm>
            <a:off x="0" y="5957888"/>
            <a:ext cx="9144000" cy="844549"/>
          </a:xfrm>
          <a:prstGeom prst="rect">
            <a:avLst/>
          </a:prstGeom>
          <a:solidFill>
            <a:srgbClr val="006458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 defTabSz="4571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noProof="1">
                <a:solidFill>
                  <a:schemeClr val="bg1"/>
                </a:solidFill>
              </a:rPr>
              <a:t>Advertised Bids</a:t>
            </a:r>
            <a:br>
              <a:rPr lang="en-US" altLang="en-US" b="1" dirty="0">
                <a:solidFill>
                  <a:schemeClr val="bg1"/>
                </a:solidFill>
              </a:rPr>
            </a:br>
            <a:endParaRPr lang="en-US" alt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7712E8-78B9-D295-5500-EAABD94D9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55563"/>
            <a:ext cx="8305800" cy="58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25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751013" y="374650"/>
            <a:ext cx="6286500" cy="15287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/>
              <a:t> </a:t>
            </a:r>
            <a:br>
              <a:rPr lang="en-US" altLang="en-US"/>
            </a:br>
            <a:r>
              <a:rPr lang="en-US" altLang="en-US" b="1" noProof="1">
                <a:solidFill>
                  <a:schemeClr val="tx1"/>
                </a:solidFill>
              </a:rPr>
              <a:t>Our Website</a:t>
            </a:r>
            <a:r>
              <a:rPr lang="en-US" altLang="en-US" noProof="1">
                <a:solidFill>
                  <a:schemeClr val="tx1"/>
                </a:solidFill>
              </a:rPr>
              <a:t>:</a:t>
            </a:r>
            <a:br>
              <a:rPr lang="en-US" altLang="en-US" sz="5400">
                <a:solidFill>
                  <a:schemeClr val="tx1"/>
                </a:solidFill>
              </a:rPr>
            </a:br>
            <a:endParaRPr lang="en-US" altLang="en-US"/>
          </a:p>
        </p:txBody>
      </p:sp>
      <p:sp>
        <p:nvSpPr>
          <p:cNvPr id="14339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603250" y="2019300"/>
            <a:ext cx="7558088" cy="3938588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>
          <a:xfrm>
            <a:off x="0" y="5957888"/>
            <a:ext cx="9144000" cy="844549"/>
          </a:xfrm>
          <a:prstGeom prst="rect">
            <a:avLst/>
          </a:prstGeom>
          <a:solidFill>
            <a:srgbClr val="006458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 defTabSz="4571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noProof="1">
                <a:solidFill>
                  <a:schemeClr val="bg1"/>
                </a:solidFill>
              </a:rPr>
              <a:t>Advertised Bids</a:t>
            </a:r>
            <a:br>
              <a:rPr lang="en-US" altLang="en-US" b="1" dirty="0">
                <a:solidFill>
                  <a:schemeClr val="bg1"/>
                </a:solidFill>
              </a:rPr>
            </a:br>
            <a:endParaRPr lang="en-US" alt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92DA6C-C3B6-3C42-8605-4622B016F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-62945"/>
            <a:ext cx="7937500" cy="602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63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751013" y="374650"/>
            <a:ext cx="6286500" cy="15287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/>
              <a:t> </a:t>
            </a:r>
            <a:br>
              <a:rPr lang="en-US" altLang="en-US"/>
            </a:br>
            <a:r>
              <a:rPr lang="en-US" altLang="en-US" b="1" noProof="1">
                <a:solidFill>
                  <a:schemeClr val="tx1"/>
                </a:solidFill>
              </a:rPr>
              <a:t>Our Website</a:t>
            </a:r>
            <a:r>
              <a:rPr lang="en-US" altLang="en-US" noProof="1">
                <a:solidFill>
                  <a:schemeClr val="tx1"/>
                </a:solidFill>
              </a:rPr>
              <a:t>:</a:t>
            </a:r>
            <a:br>
              <a:rPr lang="en-US" altLang="en-US" sz="5400">
                <a:solidFill>
                  <a:schemeClr val="tx1"/>
                </a:solidFill>
              </a:rPr>
            </a:br>
            <a:endParaRPr lang="en-US" altLang="en-US"/>
          </a:p>
        </p:txBody>
      </p:sp>
      <p:sp>
        <p:nvSpPr>
          <p:cNvPr id="14339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603250" y="2019300"/>
            <a:ext cx="7558088" cy="3938588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>
          <a:xfrm>
            <a:off x="0" y="5957888"/>
            <a:ext cx="9144000" cy="844549"/>
          </a:xfrm>
          <a:prstGeom prst="rect">
            <a:avLst/>
          </a:prstGeom>
          <a:solidFill>
            <a:srgbClr val="006458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 defTabSz="4571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noProof="1">
                <a:solidFill>
                  <a:schemeClr val="bg1"/>
                </a:solidFill>
              </a:rPr>
              <a:t>Advertised Bids</a:t>
            </a:r>
            <a:br>
              <a:rPr lang="en-US" altLang="en-US" b="1" dirty="0">
                <a:solidFill>
                  <a:schemeClr val="bg1"/>
                </a:solidFill>
              </a:rPr>
            </a:br>
            <a:endParaRPr lang="en-US" alt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F9D994-9FE3-3FF9-6235-845FF4040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79" y="0"/>
            <a:ext cx="8315171" cy="595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52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751013" y="374650"/>
            <a:ext cx="6286500" cy="15287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/>
              <a:t> </a:t>
            </a:r>
            <a:br>
              <a:rPr lang="en-US" altLang="en-US"/>
            </a:br>
            <a:r>
              <a:rPr lang="en-US" altLang="en-US" b="1" noProof="1">
                <a:solidFill>
                  <a:schemeClr val="tx1"/>
                </a:solidFill>
              </a:rPr>
              <a:t>Our Website</a:t>
            </a:r>
            <a:r>
              <a:rPr lang="en-US" altLang="en-US" noProof="1">
                <a:solidFill>
                  <a:schemeClr val="tx1"/>
                </a:solidFill>
              </a:rPr>
              <a:t>:</a:t>
            </a:r>
            <a:br>
              <a:rPr lang="en-US" altLang="en-US" sz="5400">
                <a:solidFill>
                  <a:schemeClr val="tx1"/>
                </a:solidFill>
              </a:rPr>
            </a:br>
            <a:endParaRPr lang="en-US" altLang="en-US"/>
          </a:p>
        </p:txBody>
      </p:sp>
      <p:sp>
        <p:nvSpPr>
          <p:cNvPr id="14339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603250" y="2019300"/>
            <a:ext cx="7558088" cy="3938588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>
          <a:xfrm>
            <a:off x="0" y="5957888"/>
            <a:ext cx="9144000" cy="844549"/>
          </a:xfrm>
          <a:prstGeom prst="rect">
            <a:avLst/>
          </a:prstGeom>
          <a:solidFill>
            <a:srgbClr val="006458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 defTabSz="4571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noProof="1">
                <a:solidFill>
                  <a:schemeClr val="bg1"/>
                </a:solidFill>
              </a:rPr>
              <a:t>Advertised Bids</a:t>
            </a:r>
            <a:br>
              <a:rPr lang="en-US" altLang="en-US" b="1" dirty="0">
                <a:solidFill>
                  <a:schemeClr val="bg1"/>
                </a:solidFill>
              </a:rPr>
            </a:br>
            <a:endParaRPr lang="en-US" alt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A7E8A7-AA83-D220-30CB-9B319C098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-1"/>
            <a:ext cx="7992290" cy="601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34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751013" y="374650"/>
            <a:ext cx="6286500" cy="15287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/>
              <a:t> </a:t>
            </a:r>
            <a:br>
              <a:rPr lang="en-US" altLang="en-US"/>
            </a:br>
            <a:r>
              <a:rPr lang="en-US" altLang="en-US" b="1" noProof="1">
                <a:solidFill>
                  <a:schemeClr val="tx1"/>
                </a:solidFill>
              </a:rPr>
              <a:t>Our Website</a:t>
            </a:r>
            <a:r>
              <a:rPr lang="en-US" altLang="en-US" noProof="1">
                <a:solidFill>
                  <a:schemeClr val="tx1"/>
                </a:solidFill>
              </a:rPr>
              <a:t>:</a:t>
            </a:r>
            <a:br>
              <a:rPr lang="en-US" altLang="en-US" sz="5400">
                <a:solidFill>
                  <a:schemeClr val="tx1"/>
                </a:solidFill>
              </a:rPr>
            </a:br>
            <a:endParaRPr lang="en-US" altLang="en-US"/>
          </a:p>
        </p:txBody>
      </p:sp>
      <p:sp>
        <p:nvSpPr>
          <p:cNvPr id="14339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603250" y="2019300"/>
            <a:ext cx="7558088" cy="3938588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>
          <a:xfrm>
            <a:off x="0" y="5957888"/>
            <a:ext cx="9144000" cy="844549"/>
          </a:xfrm>
          <a:prstGeom prst="rect">
            <a:avLst/>
          </a:prstGeom>
          <a:solidFill>
            <a:srgbClr val="006458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 defTabSz="4571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noProof="1">
                <a:solidFill>
                  <a:schemeClr val="bg1"/>
                </a:solidFill>
              </a:rPr>
              <a:t>Advertised Bids</a:t>
            </a:r>
            <a:br>
              <a:rPr lang="en-US" altLang="en-US" b="1" dirty="0">
                <a:solidFill>
                  <a:schemeClr val="bg1"/>
                </a:solidFill>
              </a:rPr>
            </a:br>
            <a:endParaRPr lang="en-US" alt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2DFE83-97CB-1D90-0392-C127C7359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" y="46419"/>
            <a:ext cx="7937500" cy="598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8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 idx="4294967295"/>
          </p:nvPr>
        </p:nvSpPr>
        <p:spPr>
          <a:xfrm>
            <a:off x="1484313" y="1103313"/>
            <a:ext cx="6707187" cy="3525837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5600" b="1" dirty="0">
                <a:solidFill>
                  <a:schemeClr val="tx1"/>
                </a:solidFill>
              </a:rPr>
              <a:t>Doing Business with  </a:t>
            </a:r>
            <a:br>
              <a:rPr lang="en-US" altLang="en-US" sz="5600" b="1" dirty="0">
                <a:solidFill>
                  <a:schemeClr val="tx1"/>
                </a:solidFill>
              </a:rPr>
            </a:br>
            <a:r>
              <a:rPr lang="en-US" altLang="en-US" sz="5600" b="1" dirty="0">
                <a:solidFill>
                  <a:schemeClr val="tx1"/>
                </a:solidFill>
              </a:rPr>
              <a:t>Wayne State University</a:t>
            </a:r>
            <a:endParaRPr lang="en-US" altLang="en-US" sz="5600" b="1" dirty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4294967295"/>
          </p:nvPr>
        </p:nvSpPr>
        <p:spPr>
          <a:xfrm>
            <a:off x="990600" y="4031457"/>
            <a:ext cx="7696200" cy="1073944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b="1" dirty="0"/>
              <a:t>Kenneth Doherty</a:t>
            </a:r>
          </a:p>
          <a:p>
            <a:pPr marL="0" indent="0" eaLnBrk="1" hangingPunct="1">
              <a:buFontTx/>
              <a:buNone/>
            </a:pPr>
            <a:r>
              <a:rPr lang="en-US" altLang="en-US" b="1" dirty="0"/>
              <a:t>AVP – Procurement &amp; Strategic Sourcing</a:t>
            </a:r>
          </a:p>
        </p:txBody>
      </p:sp>
    </p:spTree>
    <p:extLst>
      <p:ext uri="{BB962C8B-B14F-4D97-AF65-F5344CB8AC3E}">
        <p14:creationId xmlns:p14="http://schemas.microsoft.com/office/powerpoint/2010/main" val="4028549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751013" y="374650"/>
            <a:ext cx="6286500" cy="15287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/>
              <a:t> </a:t>
            </a:r>
            <a:br>
              <a:rPr lang="en-US" altLang="en-US"/>
            </a:br>
            <a:r>
              <a:rPr lang="en-US" altLang="en-US" b="1" noProof="1">
                <a:solidFill>
                  <a:schemeClr val="tx1"/>
                </a:solidFill>
              </a:rPr>
              <a:t>Our Website</a:t>
            </a:r>
            <a:r>
              <a:rPr lang="en-US" altLang="en-US" noProof="1">
                <a:solidFill>
                  <a:schemeClr val="tx1"/>
                </a:solidFill>
              </a:rPr>
              <a:t>:</a:t>
            </a:r>
            <a:br>
              <a:rPr lang="en-US" altLang="en-US" sz="5400">
                <a:solidFill>
                  <a:schemeClr val="tx1"/>
                </a:solidFill>
              </a:rPr>
            </a:br>
            <a:endParaRPr lang="en-US" altLang="en-US"/>
          </a:p>
        </p:txBody>
      </p:sp>
      <p:sp>
        <p:nvSpPr>
          <p:cNvPr id="14339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603250" y="2019300"/>
            <a:ext cx="7558088" cy="3938588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>
          <a:xfrm>
            <a:off x="0" y="5957888"/>
            <a:ext cx="9144000" cy="844549"/>
          </a:xfrm>
          <a:prstGeom prst="rect">
            <a:avLst/>
          </a:prstGeom>
          <a:solidFill>
            <a:srgbClr val="006458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 defTabSz="4571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noProof="1">
                <a:solidFill>
                  <a:schemeClr val="bg1"/>
                </a:solidFill>
              </a:rPr>
              <a:t>Upcoming RFPs</a:t>
            </a:r>
            <a:br>
              <a:rPr lang="en-US" altLang="en-US" b="1" dirty="0">
                <a:solidFill>
                  <a:schemeClr val="bg1"/>
                </a:solidFill>
              </a:rPr>
            </a:br>
            <a:endParaRPr lang="en-US" alt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B123C1-2B49-A70A-AE80-61C0B36A6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8689848" cy="598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93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751013" y="374650"/>
            <a:ext cx="6286500" cy="15287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/>
              <a:t> </a:t>
            </a:r>
            <a:br>
              <a:rPr lang="en-US" altLang="en-US"/>
            </a:br>
            <a:r>
              <a:rPr lang="en-US" altLang="en-US" b="1" noProof="1">
                <a:solidFill>
                  <a:schemeClr val="tx1"/>
                </a:solidFill>
              </a:rPr>
              <a:t>Our Website</a:t>
            </a:r>
            <a:r>
              <a:rPr lang="en-US" altLang="en-US" noProof="1">
                <a:solidFill>
                  <a:schemeClr val="tx1"/>
                </a:solidFill>
              </a:rPr>
              <a:t>:</a:t>
            </a:r>
            <a:br>
              <a:rPr lang="en-US" altLang="en-US" sz="5400">
                <a:solidFill>
                  <a:schemeClr val="tx1"/>
                </a:solidFill>
              </a:rPr>
            </a:br>
            <a:endParaRPr lang="en-US" altLang="en-US"/>
          </a:p>
        </p:txBody>
      </p:sp>
      <p:sp>
        <p:nvSpPr>
          <p:cNvPr id="14339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603250" y="2019300"/>
            <a:ext cx="7558088" cy="3938588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>
          <a:xfrm>
            <a:off x="0" y="5957888"/>
            <a:ext cx="9144000" cy="844549"/>
          </a:xfrm>
          <a:prstGeom prst="rect">
            <a:avLst/>
          </a:prstGeom>
          <a:solidFill>
            <a:srgbClr val="006458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 defTabSz="4571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noProof="1">
                <a:solidFill>
                  <a:schemeClr val="bg1"/>
                </a:solidFill>
              </a:rPr>
              <a:t>Our ListServ</a:t>
            </a:r>
            <a:br>
              <a:rPr lang="en-US" altLang="en-US" b="1" dirty="0">
                <a:solidFill>
                  <a:schemeClr val="bg1"/>
                </a:solidFill>
              </a:rPr>
            </a:br>
            <a:endParaRPr lang="en-US" alt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DC8112-4049-45DD-BCAB-F78CFEEF8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" y="-13776"/>
            <a:ext cx="8528050" cy="597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526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751013" y="374650"/>
            <a:ext cx="6286500" cy="15287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/>
              <a:t> </a:t>
            </a:r>
            <a:br>
              <a:rPr lang="en-US" altLang="en-US"/>
            </a:br>
            <a:r>
              <a:rPr lang="en-US" altLang="en-US" b="1" noProof="1">
                <a:solidFill>
                  <a:schemeClr val="tx1"/>
                </a:solidFill>
              </a:rPr>
              <a:t>Our Website</a:t>
            </a:r>
            <a:r>
              <a:rPr lang="en-US" altLang="en-US" noProof="1">
                <a:solidFill>
                  <a:schemeClr val="tx1"/>
                </a:solidFill>
              </a:rPr>
              <a:t>:</a:t>
            </a:r>
            <a:br>
              <a:rPr lang="en-US" altLang="en-US" sz="5400">
                <a:solidFill>
                  <a:schemeClr val="tx1"/>
                </a:solidFill>
              </a:rPr>
            </a:br>
            <a:endParaRPr lang="en-US" altLang="en-US"/>
          </a:p>
        </p:txBody>
      </p:sp>
      <p:sp>
        <p:nvSpPr>
          <p:cNvPr id="14339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603250" y="2019300"/>
            <a:ext cx="7558088" cy="3938588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>
          <a:xfrm>
            <a:off x="0" y="5957888"/>
            <a:ext cx="9144000" cy="844549"/>
          </a:xfrm>
          <a:prstGeom prst="rect">
            <a:avLst/>
          </a:prstGeom>
          <a:solidFill>
            <a:srgbClr val="006458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 defTabSz="4571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noProof="1">
                <a:solidFill>
                  <a:schemeClr val="bg1"/>
                </a:solidFill>
              </a:rPr>
              <a:t>Our ListServ</a:t>
            </a:r>
            <a:br>
              <a:rPr lang="en-US" altLang="en-US" b="1" dirty="0">
                <a:solidFill>
                  <a:schemeClr val="bg1"/>
                </a:solidFill>
              </a:rPr>
            </a:br>
            <a:endParaRPr lang="en-US" alt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12BD6F-A683-3748-3CF2-472637E2B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563"/>
            <a:ext cx="9144000" cy="598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43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751013" y="374650"/>
            <a:ext cx="6286500" cy="15287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/>
              <a:t> </a:t>
            </a:r>
            <a:br>
              <a:rPr lang="en-US" altLang="en-US"/>
            </a:br>
            <a:r>
              <a:rPr lang="en-US" altLang="en-US" b="1" noProof="1">
                <a:solidFill>
                  <a:schemeClr val="tx1"/>
                </a:solidFill>
              </a:rPr>
              <a:t>Our Website</a:t>
            </a:r>
            <a:r>
              <a:rPr lang="en-US" altLang="en-US" noProof="1">
                <a:solidFill>
                  <a:schemeClr val="tx1"/>
                </a:solidFill>
              </a:rPr>
              <a:t>:</a:t>
            </a:r>
            <a:br>
              <a:rPr lang="en-US" altLang="en-US" sz="5400">
                <a:solidFill>
                  <a:schemeClr val="tx1"/>
                </a:solidFill>
              </a:rPr>
            </a:br>
            <a:endParaRPr lang="en-US" altLang="en-US"/>
          </a:p>
        </p:txBody>
      </p:sp>
      <p:sp>
        <p:nvSpPr>
          <p:cNvPr id="14339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603250" y="2019300"/>
            <a:ext cx="7558088" cy="3938588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>
          <a:xfrm>
            <a:off x="0" y="5957888"/>
            <a:ext cx="9144000" cy="844549"/>
          </a:xfrm>
          <a:prstGeom prst="rect">
            <a:avLst/>
          </a:prstGeom>
          <a:solidFill>
            <a:srgbClr val="006458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 defTabSz="4571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noProof="1">
                <a:solidFill>
                  <a:schemeClr val="bg1"/>
                </a:solidFill>
              </a:rPr>
              <a:t>New Supplier Application</a:t>
            </a:r>
            <a:br>
              <a:rPr lang="en-US" altLang="en-US" b="1" dirty="0">
                <a:solidFill>
                  <a:schemeClr val="bg1"/>
                </a:solidFill>
              </a:rPr>
            </a:br>
            <a:endParaRPr lang="en-US" alt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6F1921-35F1-8B32-4454-80498CDD5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144"/>
            <a:ext cx="8502714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82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751013" y="374650"/>
            <a:ext cx="6286500" cy="15287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/>
              <a:t> </a:t>
            </a:r>
            <a:br>
              <a:rPr lang="en-US" altLang="en-US"/>
            </a:br>
            <a:r>
              <a:rPr lang="en-US" altLang="en-US" b="1" noProof="1">
                <a:solidFill>
                  <a:schemeClr val="tx1"/>
                </a:solidFill>
              </a:rPr>
              <a:t>Our Website</a:t>
            </a:r>
            <a:r>
              <a:rPr lang="en-US" altLang="en-US" noProof="1">
                <a:solidFill>
                  <a:schemeClr val="tx1"/>
                </a:solidFill>
              </a:rPr>
              <a:t>:</a:t>
            </a:r>
            <a:br>
              <a:rPr lang="en-US" altLang="en-US" sz="5400">
                <a:solidFill>
                  <a:schemeClr val="tx1"/>
                </a:solidFill>
              </a:rPr>
            </a:br>
            <a:endParaRPr lang="en-US" altLang="en-US"/>
          </a:p>
        </p:txBody>
      </p:sp>
      <p:sp>
        <p:nvSpPr>
          <p:cNvPr id="14339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603250" y="2019300"/>
            <a:ext cx="7558088" cy="3938588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>
          <a:xfrm>
            <a:off x="0" y="5957888"/>
            <a:ext cx="9144000" cy="844549"/>
          </a:xfrm>
          <a:prstGeom prst="rect">
            <a:avLst/>
          </a:prstGeom>
          <a:solidFill>
            <a:srgbClr val="006458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 defTabSz="4571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noProof="1">
                <a:solidFill>
                  <a:schemeClr val="bg1"/>
                </a:solidFill>
              </a:rPr>
              <a:t>New Supplier Application</a:t>
            </a:r>
            <a:br>
              <a:rPr lang="en-US" altLang="en-US" b="1" dirty="0">
                <a:solidFill>
                  <a:schemeClr val="bg1"/>
                </a:solidFill>
              </a:rPr>
            </a:br>
            <a:endParaRPr lang="en-US" alt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3FE764-E271-971D-D837-9DD6DD316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844"/>
            <a:ext cx="9144000" cy="672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68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751013" y="374650"/>
            <a:ext cx="6286500" cy="15287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/>
              <a:t> </a:t>
            </a:r>
            <a:br>
              <a:rPr lang="en-US" altLang="en-US"/>
            </a:br>
            <a:r>
              <a:rPr lang="en-US" altLang="en-US" b="1" noProof="1">
                <a:solidFill>
                  <a:schemeClr val="tx1"/>
                </a:solidFill>
              </a:rPr>
              <a:t>Our Website</a:t>
            </a:r>
            <a:r>
              <a:rPr lang="en-US" altLang="en-US" noProof="1">
                <a:solidFill>
                  <a:schemeClr val="tx1"/>
                </a:solidFill>
              </a:rPr>
              <a:t>:</a:t>
            </a:r>
            <a:br>
              <a:rPr lang="en-US" altLang="en-US" sz="5400">
                <a:solidFill>
                  <a:schemeClr val="tx1"/>
                </a:solidFill>
              </a:rPr>
            </a:br>
            <a:endParaRPr lang="en-US" altLang="en-US"/>
          </a:p>
        </p:txBody>
      </p:sp>
      <p:sp>
        <p:nvSpPr>
          <p:cNvPr id="14339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603250" y="2019300"/>
            <a:ext cx="7558088" cy="3938588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>
          <a:xfrm>
            <a:off x="0" y="5957888"/>
            <a:ext cx="9144000" cy="844549"/>
          </a:xfrm>
          <a:prstGeom prst="rect">
            <a:avLst/>
          </a:prstGeom>
          <a:solidFill>
            <a:srgbClr val="006458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 defTabSz="4571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noProof="1">
                <a:solidFill>
                  <a:schemeClr val="bg1"/>
                </a:solidFill>
              </a:rPr>
              <a:t>New Supplier Application</a:t>
            </a:r>
            <a:br>
              <a:rPr lang="en-US" altLang="en-US" b="1" dirty="0">
                <a:solidFill>
                  <a:schemeClr val="bg1"/>
                </a:solidFill>
              </a:rPr>
            </a:br>
            <a:endParaRPr lang="en-US" alt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81343C-4F68-9BC8-901A-77CE156AF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23" y="0"/>
            <a:ext cx="8895495" cy="680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50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751013" y="374650"/>
            <a:ext cx="6286500" cy="15287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/>
              <a:t> </a:t>
            </a:r>
            <a:br>
              <a:rPr lang="en-US" altLang="en-US"/>
            </a:br>
            <a:r>
              <a:rPr lang="en-US" altLang="en-US" b="1" noProof="1">
                <a:solidFill>
                  <a:schemeClr val="tx1"/>
                </a:solidFill>
              </a:rPr>
              <a:t>Our Website</a:t>
            </a:r>
            <a:r>
              <a:rPr lang="en-US" altLang="en-US" noProof="1">
                <a:solidFill>
                  <a:schemeClr val="tx1"/>
                </a:solidFill>
              </a:rPr>
              <a:t>:</a:t>
            </a:r>
            <a:br>
              <a:rPr lang="en-US" altLang="en-US" sz="5400">
                <a:solidFill>
                  <a:schemeClr val="tx1"/>
                </a:solidFill>
              </a:rPr>
            </a:br>
            <a:endParaRPr lang="en-US" altLang="en-US"/>
          </a:p>
        </p:txBody>
      </p:sp>
      <p:sp>
        <p:nvSpPr>
          <p:cNvPr id="14339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603250" y="2019300"/>
            <a:ext cx="7558088" cy="3938588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>
          <a:xfrm>
            <a:off x="0" y="5957888"/>
            <a:ext cx="9144000" cy="844549"/>
          </a:xfrm>
          <a:prstGeom prst="rect">
            <a:avLst/>
          </a:prstGeom>
          <a:solidFill>
            <a:srgbClr val="006458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 defTabSz="4571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noProof="1">
                <a:solidFill>
                  <a:schemeClr val="bg1"/>
                </a:solidFill>
              </a:rPr>
              <a:t>WSU Home Page</a:t>
            </a:r>
            <a:br>
              <a:rPr lang="en-US" altLang="en-US" b="1" dirty="0">
                <a:solidFill>
                  <a:schemeClr val="bg1"/>
                </a:solidFill>
              </a:rPr>
            </a:br>
            <a:endParaRPr lang="en-US" alt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86C0D5-E184-D568-7DAE-C412DB4D1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0"/>
            <a:ext cx="8540750" cy="599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42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751013" y="374650"/>
            <a:ext cx="6286500" cy="15287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/>
              <a:t> </a:t>
            </a:r>
            <a:br>
              <a:rPr lang="en-US" altLang="en-US"/>
            </a:br>
            <a:r>
              <a:rPr lang="en-US" altLang="en-US" b="1" noProof="1">
                <a:solidFill>
                  <a:schemeClr val="tx1"/>
                </a:solidFill>
              </a:rPr>
              <a:t>Our Website</a:t>
            </a:r>
            <a:r>
              <a:rPr lang="en-US" altLang="en-US" noProof="1">
                <a:solidFill>
                  <a:schemeClr val="tx1"/>
                </a:solidFill>
              </a:rPr>
              <a:t>:</a:t>
            </a:r>
            <a:br>
              <a:rPr lang="en-US" altLang="en-US" sz="5400">
                <a:solidFill>
                  <a:schemeClr val="tx1"/>
                </a:solidFill>
              </a:rPr>
            </a:br>
            <a:endParaRPr lang="en-US" altLang="en-US"/>
          </a:p>
        </p:txBody>
      </p:sp>
      <p:sp>
        <p:nvSpPr>
          <p:cNvPr id="14339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603250" y="2019300"/>
            <a:ext cx="7558088" cy="3938588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>
          <a:xfrm>
            <a:off x="0" y="5957888"/>
            <a:ext cx="9144000" cy="844549"/>
          </a:xfrm>
          <a:prstGeom prst="rect">
            <a:avLst/>
          </a:prstGeom>
          <a:solidFill>
            <a:srgbClr val="006458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 defTabSz="4571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noProof="1">
                <a:solidFill>
                  <a:schemeClr val="bg1"/>
                </a:solidFill>
              </a:rPr>
              <a:t>APEX at Wayne State</a:t>
            </a:r>
            <a:br>
              <a:rPr lang="en-US" altLang="en-US" b="1" dirty="0">
                <a:solidFill>
                  <a:schemeClr val="bg1"/>
                </a:solidFill>
              </a:rPr>
            </a:br>
            <a:endParaRPr lang="en-US" alt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A7842-9C83-4794-8AEF-DE6E6960F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17" y="55563"/>
            <a:ext cx="8407966" cy="590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590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228600" y="1143000"/>
            <a:ext cx="8763000" cy="5257800"/>
          </a:xfrm>
          <a:prstGeom prst="rect">
            <a:avLst/>
          </a:prstGeom>
        </p:spPr>
        <p:txBody>
          <a:bodyPr/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00150" lvl="2" indent="-285750">
              <a:spcBef>
                <a:spcPct val="20000"/>
              </a:spcBef>
              <a:defRPr/>
            </a:pPr>
            <a:r>
              <a:rPr lang="en-US" sz="1400" dirty="0"/>
              <a:t>						</a:t>
            </a:r>
            <a:endParaRPr kumimoji="0" lang="en-US" sz="1400" b="1" i="0" u="dbl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1554676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Wingdings" pitchFamily="2" charset="2"/>
              <a:buChar char="Ø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Wingdings" pitchFamily="2" charset="2"/>
              <a:buChar char="Ø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255776"/>
          <a:ext cx="8610600" cy="5219380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861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640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+mj-lt"/>
                          <a:cs typeface="Aharoni" pitchFamily="2" charset="-79"/>
                        </a:rPr>
                        <a:t>Wayne State University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66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1220">
                <a:tc>
                  <a:txBody>
                    <a:bodyPr/>
                    <a:lstStyle/>
                    <a:p>
                      <a:pPr marL="0" lvl="0" indent="0">
                        <a:buFont typeface="Wingdings" pitchFamily="2" charset="2"/>
                        <a:buNone/>
                      </a:pPr>
                      <a:endParaRPr lang="en-US" sz="800" b="1" dirty="0">
                        <a:latin typeface="Aparajita" pitchFamily="34" charset="0"/>
                        <a:cs typeface="Aparajita" pitchFamily="34" charset="0"/>
                      </a:endParaRPr>
                    </a:p>
                    <a:p>
                      <a:pPr marL="509587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1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parajita" pitchFamily="34" charset="0"/>
                      </a:endParaRPr>
                    </a:p>
                    <a:p>
                      <a:pPr marL="514350" marR="0" lvl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en-US" sz="20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parajit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52600" y="1901132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  </a:t>
            </a:r>
            <a:endParaRPr lang="en-US" dirty="0"/>
          </a:p>
        </p:txBody>
      </p:sp>
      <p:sp>
        <p:nvSpPr>
          <p:cNvPr id="16" name="Rectangle 1027"/>
          <p:cNvSpPr txBox="1">
            <a:spLocks noChangeArrowheads="1"/>
          </p:cNvSpPr>
          <p:nvPr/>
        </p:nvSpPr>
        <p:spPr>
          <a:xfrm>
            <a:off x="571500" y="5418845"/>
            <a:ext cx="2362200" cy="709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altLang="en-US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3FE085-9FD1-441C-A5DE-43B477EE1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554676"/>
            <a:ext cx="69342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93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580D92-0A3A-42A4-BD82-4E3201E25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0370"/>
            <a:ext cx="8229600" cy="930285"/>
          </a:xfrm>
        </p:spPr>
        <p:txBody>
          <a:bodyPr/>
          <a:lstStyle/>
          <a:p>
            <a:r>
              <a:rPr lang="en-US" b="1" dirty="0"/>
              <a:t>About Wayne State University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1B2D7B-F5B8-433D-939D-7CD30FC33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4024745"/>
          </a:xfrm>
        </p:spPr>
        <p:txBody>
          <a:bodyPr/>
          <a:lstStyle/>
          <a:p>
            <a:r>
              <a:rPr lang="en-US" sz="2800" b="1" dirty="0"/>
              <a:t>Founded in 1868-155 years in the heart of Detroit</a:t>
            </a:r>
          </a:p>
          <a:p>
            <a:r>
              <a:rPr lang="en-US" sz="2800" b="1" dirty="0"/>
              <a:t>Almost 24,000 students, with one of Michigan’s most diverse student bodies</a:t>
            </a:r>
          </a:p>
          <a:p>
            <a:r>
              <a:rPr lang="en-US" sz="2800" b="1" dirty="0"/>
              <a:t>Midtown Detroit main campus delivers world-class education with 13 schools and colleges</a:t>
            </a:r>
          </a:p>
          <a:p>
            <a:r>
              <a:rPr lang="en-US" sz="2800" b="1" dirty="0"/>
              <a:t>Only </a:t>
            </a:r>
            <a:r>
              <a:rPr lang="en-US" sz="2800" b="1" u="sng" dirty="0"/>
              <a:t>urban</a:t>
            </a:r>
            <a:r>
              <a:rPr lang="en-US" sz="2800" b="1" dirty="0"/>
              <a:t> research university in Michigan-</a:t>
            </a:r>
          </a:p>
          <a:p>
            <a:pPr marL="0" indent="0">
              <a:buNone/>
            </a:pPr>
            <a:r>
              <a:rPr lang="en-US" sz="2800" b="1" dirty="0"/>
              <a:t>    annual research expenditures of $244 million</a:t>
            </a:r>
          </a:p>
          <a:p>
            <a:r>
              <a:rPr lang="en-US" sz="2400" b="1" dirty="0">
                <a:hlinkClick r:id="rId2"/>
              </a:rPr>
              <a:t>https://irda.wayne.edu/quickfactsandreports</a:t>
            </a:r>
            <a:r>
              <a:rPr lang="en-US" sz="2400" b="1" dirty="0"/>
              <a:t>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78790B-E154-4BFA-B6F2-AAF429EF8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C4CB-B354-D14E-A583-45EC66DE2B9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990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533400"/>
            <a:ext cx="6965950" cy="742950"/>
          </a:xfrm>
          <a:prstGeom prst="rect">
            <a:avLst/>
          </a:prstGeom>
          <a:solidFill>
            <a:srgbClr val="006458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noProof="1">
                <a:solidFill>
                  <a:schemeClr val="bg1"/>
                </a:solidFill>
              </a:rPr>
              <a:t>Purchasing’s Roles: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304424"/>
            <a:ext cx="7772400" cy="4114800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altLang="en-US" noProof="1"/>
          </a:p>
          <a:p>
            <a:pPr eaLnBrk="1" hangingPunct="1"/>
            <a:r>
              <a:rPr lang="en-US" altLang="en-US" sz="2800" b="1" noProof="1"/>
              <a:t>Procurement &amp; Acquisition Authority</a:t>
            </a:r>
          </a:p>
          <a:p>
            <a:pPr eaLnBrk="1" hangingPunct="1"/>
            <a:r>
              <a:rPr lang="en-US" altLang="en-US" sz="2800" b="1" noProof="1"/>
              <a:t>Service Provider to Wayne State University Students, Faculty &amp; Staff</a:t>
            </a:r>
          </a:p>
          <a:p>
            <a:pPr eaLnBrk="1" hangingPunct="1"/>
            <a:r>
              <a:rPr lang="en-US" altLang="en-US" sz="2800" b="1" noProof="1"/>
              <a:t>Primary point of contact for the Vendor Community</a:t>
            </a:r>
          </a:p>
          <a:p>
            <a:pPr eaLnBrk="1" hangingPunct="1"/>
            <a:r>
              <a:rPr lang="en-US" altLang="en-US" sz="2800" b="1" noProof="1"/>
              <a:t>Distribution of Bid Opportunities, via List-Serves, website or e-mail </a:t>
            </a:r>
          </a:p>
          <a:p>
            <a:pPr eaLnBrk="1" hangingPunct="1"/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136564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346075"/>
            <a:ext cx="6191250" cy="796925"/>
          </a:xfrm>
          <a:prstGeom prst="rect">
            <a:avLst/>
          </a:prstGeom>
          <a:solidFill>
            <a:srgbClr val="006458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b="1" noProof="1">
                <a:solidFill>
                  <a:schemeClr val="bg1"/>
                </a:solidFill>
              </a:rPr>
              <a:t>Buying Assignments:</a:t>
            </a:r>
            <a:br>
              <a:rPr lang="en-US" altLang="en-US" b="1" noProof="1">
                <a:solidFill>
                  <a:schemeClr val="bg1"/>
                </a:solidFill>
              </a:rPr>
            </a:b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1676400"/>
            <a:ext cx="6705600" cy="914400"/>
          </a:xfrm>
          <a:prstGeom prst="rect">
            <a:avLst/>
          </a:prstGeom>
        </p:spPr>
        <p:txBody>
          <a:bodyPr/>
          <a:lstStyle/>
          <a:p>
            <a:r>
              <a:rPr lang="en-US" altLang="en-US" sz="2800" b="1" noProof="1"/>
              <a:t>Organization</a:t>
            </a:r>
            <a:endParaRPr lang="en-US" altLang="en-US" sz="1800" b="1" noProof="1"/>
          </a:p>
          <a:p>
            <a:pPr marL="457176" lvl="1" indent="0">
              <a:lnSpc>
                <a:spcPct val="60000"/>
              </a:lnSpc>
              <a:buNone/>
            </a:pPr>
            <a:r>
              <a:rPr lang="en-US" altLang="en-US" sz="2000" b="1" noProof="1"/>
              <a:t>Combination of Centralized and Decentralized</a:t>
            </a:r>
            <a:endParaRPr lang="en-US" altLang="en-US" b="1" noProof="1"/>
          </a:p>
          <a:p>
            <a:pPr eaLnBrk="1" hangingPunct="1"/>
            <a:endParaRPr lang="en-US" altLang="en-US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8A3641FA-1507-A1AF-9F44-85799859103E}"/>
              </a:ext>
            </a:extLst>
          </p:cNvPr>
          <p:cNvSpPr txBox="1">
            <a:spLocks noChangeArrowheads="1"/>
          </p:cNvSpPr>
          <p:nvPr/>
        </p:nvSpPr>
        <p:spPr>
          <a:xfrm>
            <a:off x="1219200" y="2895600"/>
            <a:ext cx="3657600" cy="1676400"/>
          </a:xfrm>
          <a:prstGeom prst="rect">
            <a:avLst/>
          </a:prstGeom>
        </p:spPr>
        <p:txBody>
          <a:bodyPr/>
          <a:lstStyle>
            <a:lvl1pPr marL="342882" indent="-342882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13" indent="-285737" algn="l" defTabSz="457178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457178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457178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b="1" noProof="1"/>
              <a:t>By Commodity</a:t>
            </a:r>
          </a:p>
          <a:p>
            <a:pPr lvl="1">
              <a:lnSpc>
                <a:spcPct val="60000"/>
              </a:lnSpc>
            </a:pPr>
            <a:r>
              <a:rPr lang="en-US" altLang="en-US" sz="2000" b="1" noProof="1"/>
              <a:t>Capital Equipment</a:t>
            </a:r>
          </a:p>
          <a:p>
            <a:pPr lvl="1">
              <a:lnSpc>
                <a:spcPct val="60000"/>
              </a:lnSpc>
            </a:pPr>
            <a:r>
              <a:rPr lang="en-US" altLang="en-US" sz="2000" b="1" noProof="1"/>
              <a:t>Printing &amp; Promotionals</a:t>
            </a:r>
          </a:p>
          <a:p>
            <a:pPr lvl="1">
              <a:lnSpc>
                <a:spcPct val="60000"/>
              </a:lnSpc>
            </a:pPr>
            <a:r>
              <a:rPr lang="en-US" altLang="en-US" sz="2000" b="1" noProof="1"/>
              <a:t>Supplies</a:t>
            </a:r>
          </a:p>
          <a:p>
            <a:pPr lvl="1">
              <a:lnSpc>
                <a:spcPct val="60000"/>
              </a:lnSpc>
            </a:pPr>
            <a:r>
              <a:rPr lang="en-US" altLang="en-US" sz="2000" b="1" noProof="1"/>
              <a:t>Service</a:t>
            </a:r>
            <a:endParaRPr lang="en-US" altLang="en-US" b="1" noProof="1"/>
          </a:p>
          <a:p>
            <a:endParaRPr lang="en-US" altLang="en-U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EAEBE7F-26A5-3668-7466-D0F61B5F0419}"/>
              </a:ext>
            </a:extLst>
          </p:cNvPr>
          <p:cNvSpPr txBox="1">
            <a:spLocks noChangeArrowheads="1"/>
          </p:cNvSpPr>
          <p:nvPr/>
        </p:nvSpPr>
        <p:spPr>
          <a:xfrm>
            <a:off x="4343400" y="2895600"/>
            <a:ext cx="5486400" cy="2133600"/>
          </a:xfrm>
          <a:prstGeom prst="rect">
            <a:avLst/>
          </a:prstGeom>
        </p:spPr>
        <p:txBody>
          <a:bodyPr/>
          <a:lstStyle>
            <a:lvl1pPr marL="342882" indent="-342882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13" indent="-285737" algn="l" defTabSz="457178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457178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457178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b="1" noProof="1"/>
              <a:t>By Departments, etc.</a:t>
            </a:r>
          </a:p>
          <a:p>
            <a:pPr lvl="1">
              <a:lnSpc>
                <a:spcPct val="60000"/>
              </a:lnSpc>
            </a:pPr>
            <a:r>
              <a:rPr lang="en-US" altLang="en-US" sz="2000" b="1" noProof="1"/>
              <a:t>School of Medicine</a:t>
            </a:r>
          </a:p>
          <a:p>
            <a:pPr lvl="1">
              <a:lnSpc>
                <a:spcPct val="60000"/>
              </a:lnSpc>
            </a:pPr>
            <a:r>
              <a:rPr lang="en-US" altLang="en-US" sz="2000" b="1" noProof="1"/>
              <a:t>Dean of Students</a:t>
            </a:r>
          </a:p>
          <a:p>
            <a:pPr lvl="1">
              <a:lnSpc>
                <a:spcPct val="60000"/>
              </a:lnSpc>
            </a:pPr>
            <a:r>
              <a:rPr lang="en-US" altLang="en-US" sz="2000" b="1" noProof="1"/>
              <a:t>Facilities Planning &amp; Management</a:t>
            </a:r>
          </a:p>
          <a:p>
            <a:pPr lvl="1">
              <a:lnSpc>
                <a:spcPct val="60000"/>
              </a:lnSpc>
            </a:pPr>
            <a:r>
              <a:rPr lang="en-US" altLang="en-US" sz="2000" b="1" noProof="1"/>
              <a:t>Computing &amp; Information Systems</a:t>
            </a:r>
            <a:endParaRPr lang="en-US" altLang="en-US" sz="900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4974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/>
          <p:cNvSpPr>
            <a:spLocks noChangeArrowheads="1"/>
          </p:cNvSpPr>
          <p:nvPr/>
        </p:nvSpPr>
        <p:spPr bwMode="auto">
          <a:xfrm>
            <a:off x="1276349" y="1600200"/>
            <a:ext cx="344328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kumimoji="1" lang="en-US" altLang="en-US" sz="2000" b="1" noProof="1">
                <a:latin typeface="+mn-lt"/>
                <a:cs typeface="Arial" panose="020B0604020202020204" pitchFamily="34" charset="0"/>
              </a:rPr>
              <a:t>Computers, Computer Hardware &amp; Software</a:t>
            </a:r>
          </a:p>
          <a:p>
            <a:pPr>
              <a:lnSpc>
                <a:spcPct val="120000"/>
              </a:lnSpc>
            </a:pPr>
            <a:r>
              <a:rPr kumimoji="1" lang="en-US" altLang="en-US" sz="2000" b="1" noProof="1">
                <a:latin typeface="+mn-lt"/>
                <a:cs typeface="Arial" panose="020B0604020202020204" pitchFamily="34" charset="0"/>
              </a:rPr>
              <a:t>Printing &amp; Promotionals</a:t>
            </a:r>
          </a:p>
          <a:p>
            <a:pPr>
              <a:lnSpc>
                <a:spcPct val="120000"/>
              </a:lnSpc>
            </a:pPr>
            <a:r>
              <a:rPr kumimoji="1" lang="en-US" altLang="en-US" sz="2000" b="1" noProof="1">
                <a:latin typeface="+mn-lt"/>
                <a:cs typeface="Arial" panose="020B0604020202020204" pitchFamily="34" charset="0"/>
              </a:rPr>
              <a:t>Furniture</a:t>
            </a:r>
          </a:p>
          <a:p>
            <a:pPr>
              <a:lnSpc>
                <a:spcPct val="120000"/>
              </a:lnSpc>
            </a:pPr>
            <a:r>
              <a:rPr kumimoji="1" lang="en-US" altLang="en-US" sz="2000" b="1" noProof="1">
                <a:latin typeface="+mn-lt"/>
                <a:cs typeface="Arial" panose="020B0604020202020204" pitchFamily="34" charset="0"/>
              </a:rPr>
              <a:t>Office Supplies</a:t>
            </a:r>
          </a:p>
          <a:p>
            <a:pPr>
              <a:lnSpc>
                <a:spcPct val="120000"/>
              </a:lnSpc>
            </a:pPr>
            <a:r>
              <a:rPr kumimoji="1" lang="en-US" altLang="en-US" sz="2000" b="1" noProof="1">
                <a:latin typeface="+mn-lt"/>
                <a:cs typeface="Arial" panose="020B0604020202020204" pitchFamily="34" charset="0"/>
              </a:rPr>
              <a:t>Audio Visual Equipment</a:t>
            </a:r>
          </a:p>
          <a:p>
            <a:pPr>
              <a:lnSpc>
                <a:spcPct val="120000"/>
              </a:lnSpc>
            </a:pPr>
            <a:r>
              <a:rPr kumimoji="1" lang="en-US" altLang="en-US" sz="2000" b="1" noProof="1">
                <a:latin typeface="+mn-lt"/>
                <a:cs typeface="Arial" panose="020B0604020202020204" pitchFamily="34" charset="0"/>
              </a:rPr>
              <a:t>Copiers/ Managed Print</a:t>
            </a:r>
          </a:p>
          <a:p>
            <a:pPr>
              <a:lnSpc>
                <a:spcPct val="120000"/>
              </a:lnSpc>
            </a:pPr>
            <a:r>
              <a:rPr kumimoji="1" lang="en-US" altLang="en-US" sz="2000" b="1" noProof="1">
                <a:latin typeface="+mn-lt"/>
                <a:cs typeface="Arial" panose="020B0604020202020204" pitchFamily="34" charset="0"/>
              </a:rPr>
              <a:t>Banquet Facilities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83137" y="1600200"/>
            <a:ext cx="3979863" cy="4114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</a:pPr>
            <a:r>
              <a:rPr kumimoji="1" lang="en-US" altLang="en-US" sz="2000" b="1" noProof="1">
                <a:cs typeface="Arial" panose="020B0604020202020204" pitchFamily="34" charset="0"/>
              </a:rPr>
              <a:t>Construction</a:t>
            </a:r>
            <a:endParaRPr kumimoji="1" lang="en-US" altLang="en-US" sz="2000" b="1" dirty="0"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en-US" sz="2000" b="1" noProof="1"/>
              <a:t>Athletic Equipment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 b="1" dirty="0"/>
              <a:t>Appliances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 b="1" dirty="0"/>
              <a:t>Gases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 b="1" dirty="0"/>
              <a:t>Musical Equipment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 b="1" dirty="0"/>
              <a:t>Biologicals &amp; Chemicals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 b="1" dirty="0"/>
              <a:t>Medical &amp; Scientific Equipment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 b="1" dirty="0"/>
              <a:t>Physical Plante &amp; Equipment</a:t>
            </a:r>
            <a:endParaRPr lang="en-US" altLang="en-US" sz="2800" dirty="0"/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390650" y="306389"/>
            <a:ext cx="6381750" cy="836612"/>
          </a:xfrm>
          <a:prstGeom prst="rect">
            <a:avLst/>
          </a:prstGeom>
          <a:solidFill>
            <a:srgbClr val="006458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600" b="1" noProof="1">
                <a:solidFill>
                  <a:schemeClr val="bg1"/>
                </a:solidFill>
              </a:rPr>
              <a:t>Snapshot of the Items We Buy</a:t>
            </a:r>
            <a:br>
              <a:rPr lang="en-US" altLang="en-US" b="1" dirty="0">
                <a:solidFill>
                  <a:schemeClr val="bg1"/>
                </a:solidFill>
              </a:rPr>
            </a:br>
            <a:endParaRPr lang="en-US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049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1171575" y="404813"/>
            <a:ext cx="6600825" cy="738187"/>
          </a:xfrm>
          <a:prstGeom prst="rect">
            <a:avLst/>
          </a:prstGeom>
          <a:solidFill>
            <a:srgbClr val="006458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b="1" noProof="1">
                <a:solidFill>
                  <a:schemeClr val="bg1"/>
                </a:solidFill>
              </a:rPr>
              <a:t>The Buying Process:</a:t>
            </a:r>
            <a:br>
              <a:rPr lang="en-US" altLang="en-US" b="1" dirty="0">
                <a:solidFill>
                  <a:schemeClr val="bg1"/>
                </a:solidFill>
              </a:rPr>
            </a:b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71575" y="1676400"/>
            <a:ext cx="6794500" cy="3048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2800" b="1" noProof="1"/>
              <a:t>The Spot Buy</a:t>
            </a:r>
          </a:p>
          <a:p>
            <a:pPr eaLnBrk="1" hangingPunct="1"/>
            <a:r>
              <a:rPr lang="en-US" altLang="en-US" sz="2800" b="1" noProof="1"/>
              <a:t>RFP’s and RFQ’s for Supplies or Services</a:t>
            </a:r>
          </a:p>
          <a:p>
            <a:pPr eaLnBrk="1" hangingPunct="1"/>
            <a:r>
              <a:rPr lang="en-US" altLang="en-US" sz="2800" b="1" noProof="1"/>
              <a:t>Strategically Sourced Agreements</a:t>
            </a:r>
          </a:p>
          <a:p>
            <a:pPr eaLnBrk="1" hangingPunct="1"/>
            <a:r>
              <a:rPr lang="en-US" altLang="en-US" sz="2800" b="1" noProof="1"/>
              <a:t>Construction Bids</a:t>
            </a:r>
            <a:endParaRPr lang="en-US" altLang="en-US" sz="2800" noProof="1"/>
          </a:p>
          <a:p>
            <a:r>
              <a:rPr lang="en-US" altLang="en-US" sz="2800" b="1" noProof="1"/>
              <a:t>Negotiated Contracts</a:t>
            </a:r>
          </a:p>
          <a:p>
            <a:pPr eaLnBrk="1" hangingPunct="1"/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36540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41389" y="274638"/>
            <a:ext cx="7212012" cy="815975"/>
          </a:xfrm>
          <a:prstGeom prst="rect">
            <a:avLst/>
          </a:prstGeom>
          <a:solidFill>
            <a:srgbClr val="006458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b="1" noProof="1">
                <a:solidFill>
                  <a:schemeClr val="bg1"/>
                </a:solidFill>
              </a:rPr>
              <a:t>Thing we consider:</a:t>
            </a:r>
            <a:br>
              <a:rPr lang="en-US" altLang="en-US" b="1" noProof="1">
                <a:solidFill>
                  <a:schemeClr val="bg1"/>
                </a:solidFill>
              </a:rPr>
            </a:b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90600" y="1371600"/>
            <a:ext cx="6496050" cy="4783137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altLang="en-US" sz="2800" noProof="1"/>
          </a:p>
          <a:p>
            <a:pPr eaLnBrk="1" hangingPunct="1">
              <a:spcAft>
                <a:spcPts val="1200"/>
              </a:spcAft>
            </a:pPr>
            <a:r>
              <a:rPr lang="en-US" altLang="en-US" sz="2800" b="1" noProof="1"/>
              <a:t>Service, Quality &amp; Price    </a:t>
            </a:r>
          </a:p>
          <a:p>
            <a:pPr eaLnBrk="1" hangingPunct="1">
              <a:spcAft>
                <a:spcPts val="1200"/>
              </a:spcAft>
            </a:pPr>
            <a:endParaRPr lang="en-US" altLang="en-US" sz="2800" b="1" noProof="1"/>
          </a:p>
          <a:p>
            <a:pPr eaLnBrk="1" hangingPunct="1">
              <a:spcAft>
                <a:spcPts val="1200"/>
              </a:spcAft>
            </a:pPr>
            <a:r>
              <a:rPr lang="en-US" altLang="en-US" sz="2400" b="1" noProof="1"/>
              <a:t>FOB</a:t>
            </a:r>
          </a:p>
          <a:p>
            <a:pPr>
              <a:spcAft>
                <a:spcPts val="1200"/>
              </a:spcAft>
            </a:pPr>
            <a:r>
              <a:rPr kumimoji="1" lang="en-US" altLang="en-US" sz="2400" b="1" noProof="1"/>
              <a:t>Payment Discounts</a:t>
            </a:r>
          </a:p>
          <a:p>
            <a:pPr>
              <a:spcAft>
                <a:spcPts val="1200"/>
              </a:spcAft>
            </a:pPr>
            <a:r>
              <a:rPr lang="en-US" altLang="en-US" sz="2400" b="1" noProof="1"/>
              <a:t>Terms and Conditions of Sale</a:t>
            </a:r>
          </a:p>
          <a:p>
            <a:pPr>
              <a:spcAft>
                <a:spcPts val="1200"/>
              </a:spcAft>
            </a:pPr>
            <a:r>
              <a:rPr kumimoji="1" lang="en-US" altLang="en-US" sz="2400" b="1" noProof="1"/>
              <a:t>Performance Standards/Clauses</a:t>
            </a:r>
            <a:endParaRPr kumimoji="1" lang="en-US" altLang="en-US" sz="2400" b="1" dirty="0"/>
          </a:p>
          <a:p>
            <a:pPr eaLnBrk="1" hangingPunct="1"/>
            <a:endParaRPr lang="en-US" altLang="en-US" sz="2800" b="1" noProof="1"/>
          </a:p>
          <a:p>
            <a:pPr eaLnBrk="1" hangingPunct="1"/>
            <a:endParaRPr lang="en-US" altLang="en-US" sz="2800" b="1" noProof="1"/>
          </a:p>
          <a:p>
            <a:pPr eaLnBrk="1" hangingPunct="1"/>
            <a:endParaRPr lang="en-US" altLang="en-US" sz="2800" noProof="1"/>
          </a:p>
          <a:p>
            <a:pPr eaLnBrk="1" hangingPunct="1"/>
            <a:endParaRPr lang="en-US" altLang="en-US" sz="2800" dirty="0"/>
          </a:p>
        </p:txBody>
      </p:sp>
      <p:graphicFrame>
        <p:nvGraphicFramePr>
          <p:cNvPr id="1126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443460"/>
              </p:ext>
            </p:extLst>
          </p:nvPr>
        </p:nvGraphicFramePr>
        <p:xfrm>
          <a:off x="5873750" y="3138487"/>
          <a:ext cx="1301750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2285086" imgH="1780337" progId="MS_ClipArt_Gallery.5">
                  <p:embed/>
                </p:oleObj>
              </mc:Choice>
              <mc:Fallback>
                <p:oleObj name="Clip" r:id="rId2" imgW="2285086" imgH="1780337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750" y="3138487"/>
                        <a:ext cx="1301750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889066"/>
              </p:ext>
            </p:extLst>
          </p:nvPr>
        </p:nvGraphicFramePr>
        <p:xfrm>
          <a:off x="5791200" y="4459572"/>
          <a:ext cx="1890713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486814" imgH="608076" progId="MS_ClipArt_Gallery.5">
                  <p:embed/>
                </p:oleObj>
              </mc:Choice>
              <mc:Fallback>
                <p:oleObj name="Clip" r:id="rId4" imgW="1486814" imgH="608076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459572"/>
                        <a:ext cx="1890713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E9CD0B3-75A0-CC9E-1F01-36EBCABB37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6837" y="2382837"/>
            <a:ext cx="1266825" cy="9001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4303D3-923E-6AA2-C4F7-ABF1DF6226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3196" y="2382837"/>
            <a:ext cx="1266825" cy="900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54B350-A9C8-7E31-47D6-839955D760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8600" y="2405452"/>
            <a:ext cx="1524000" cy="90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46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374651"/>
            <a:ext cx="6742113" cy="844550"/>
          </a:xfrm>
          <a:prstGeom prst="rect">
            <a:avLst/>
          </a:prstGeom>
          <a:solidFill>
            <a:srgbClr val="006458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b="1" noProof="1">
                <a:solidFill>
                  <a:schemeClr val="bg1"/>
                </a:solidFill>
              </a:rPr>
              <a:t>Our Website:</a:t>
            </a:r>
            <a:br>
              <a:rPr lang="en-US" altLang="en-US" b="1" dirty="0">
                <a:solidFill>
                  <a:schemeClr val="bg1"/>
                </a:solidFill>
              </a:rPr>
            </a:b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2291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742156" y="2514600"/>
            <a:ext cx="7558088" cy="3938588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b="1" noProof="1"/>
          </a:p>
          <a:p>
            <a:pPr algn="ctr" eaLnBrk="1" hangingPunct="1">
              <a:buFontTx/>
              <a:buNone/>
            </a:pPr>
            <a:r>
              <a:rPr lang="en-US" altLang="en-US" b="1" noProof="1"/>
              <a:t>Gateway to learning about </a:t>
            </a:r>
          </a:p>
          <a:p>
            <a:pPr algn="ctr" eaLnBrk="1" hangingPunct="1">
              <a:buFontTx/>
              <a:buNone/>
            </a:pPr>
            <a:r>
              <a:rPr lang="en-US" altLang="en-US" b="1" noProof="1"/>
              <a:t>Wayne State University Purchasing </a:t>
            </a:r>
          </a:p>
          <a:p>
            <a:pPr algn="ctr" eaLnBrk="1" hangingPunct="1">
              <a:buFontTx/>
              <a:buNone/>
            </a:pPr>
            <a:r>
              <a:rPr lang="en-US" altLang="en-US" b="1" noProof="1"/>
              <a:t>and Bid Opportunities</a:t>
            </a:r>
          </a:p>
          <a:p>
            <a:pPr algn="ctr" eaLnBrk="1" hangingPunct="1">
              <a:buFontTx/>
              <a:buNone/>
            </a:pPr>
            <a:r>
              <a:rPr lang="en-US" altLang="en-US" b="1" noProof="1"/>
              <a:t>(</a:t>
            </a:r>
            <a:r>
              <a:rPr lang="en-US" altLang="en-US" b="1" noProof="1">
                <a:hlinkClick r:id="rId2"/>
              </a:rPr>
              <a:t>procurement.wayne.edu</a:t>
            </a:r>
            <a:r>
              <a:rPr lang="en-US" altLang="en-US" b="1" noProof="1"/>
              <a:t>)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371600"/>
            <a:ext cx="2641600" cy="146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4463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4228</TotalTime>
  <Words>479</Words>
  <Application>Microsoft Office PowerPoint</Application>
  <PresentationFormat>On-screen Show (4:3)</PresentationFormat>
  <Paragraphs>125</Paragraphs>
  <Slides>28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Aparajita</vt:lpstr>
      <vt:lpstr>Arial</vt:lpstr>
      <vt:lpstr>Calibri</vt:lpstr>
      <vt:lpstr>Times New Roman</vt:lpstr>
      <vt:lpstr>Wingdings</vt:lpstr>
      <vt:lpstr>1_Office Theme</vt:lpstr>
      <vt:lpstr>Clip</vt:lpstr>
      <vt:lpstr>PowerPoint Presentation</vt:lpstr>
      <vt:lpstr>Doing Business with   Wayne State University</vt:lpstr>
      <vt:lpstr>About Wayne State University</vt:lpstr>
      <vt:lpstr>Purchasing’s Roles:</vt:lpstr>
      <vt:lpstr>Buying Assignments: </vt:lpstr>
      <vt:lpstr>Snapshot of the Items We Buy </vt:lpstr>
      <vt:lpstr>The Buying Process: </vt:lpstr>
      <vt:lpstr>Thing we consider: </vt:lpstr>
      <vt:lpstr>Our Website: </vt:lpstr>
      <vt:lpstr>Our Website: </vt:lpstr>
      <vt:lpstr>  Our Website: </vt:lpstr>
      <vt:lpstr>  Our Website: </vt:lpstr>
      <vt:lpstr>  Our Website: </vt:lpstr>
      <vt:lpstr>  Our Website: </vt:lpstr>
      <vt:lpstr>  Our Website: </vt:lpstr>
      <vt:lpstr>  Our Website: </vt:lpstr>
      <vt:lpstr>  Our Website: </vt:lpstr>
      <vt:lpstr>  Our Website: </vt:lpstr>
      <vt:lpstr>  Our Website: </vt:lpstr>
      <vt:lpstr>  Our Website: </vt:lpstr>
      <vt:lpstr>  Our Website: </vt:lpstr>
      <vt:lpstr>  Our Website: </vt:lpstr>
      <vt:lpstr>  Our Website: </vt:lpstr>
      <vt:lpstr>  Our Website: </vt:lpstr>
      <vt:lpstr>  Our Website: </vt:lpstr>
      <vt:lpstr>  Our Website: </vt:lpstr>
      <vt:lpstr>  Our Website: </vt:lpstr>
      <vt:lpstr>PowerPoint Presentation</vt:lpstr>
    </vt:vector>
  </TitlesOfParts>
  <Company>Wayne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 2014 Budget</dc:title>
  <dc:creator>Jackie Sue. Wiartalla</dc:creator>
  <cp:lastModifiedBy>rfpteam1@wayne.edu</cp:lastModifiedBy>
  <cp:revision>351</cp:revision>
  <cp:lastPrinted>2024-07-01T20:38:15Z</cp:lastPrinted>
  <dcterms:created xsi:type="dcterms:W3CDTF">2013-03-05T21:07:51Z</dcterms:created>
  <dcterms:modified xsi:type="dcterms:W3CDTF">2024-10-07T16:26:46Z</dcterms:modified>
</cp:coreProperties>
</file>