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67" r:id="rId2"/>
    <p:sldId id="362" r:id="rId3"/>
    <p:sldId id="926" r:id="rId4"/>
    <p:sldId id="363" r:id="rId5"/>
    <p:sldId id="365" r:id="rId6"/>
    <p:sldId id="366" r:id="rId7"/>
    <p:sldId id="367" r:id="rId8"/>
    <p:sldId id="368" r:id="rId9"/>
    <p:sldId id="369" r:id="rId10"/>
    <p:sldId id="370" r:id="rId11"/>
    <p:sldId id="371" r:id="rId12"/>
    <p:sldId id="378" r:id="rId13"/>
    <p:sldId id="381" r:id="rId14"/>
    <p:sldId id="379" r:id="rId15"/>
    <p:sldId id="924" r:id="rId16"/>
    <p:sldId id="380" r:id="rId17"/>
    <p:sldId id="382" r:id="rId18"/>
    <p:sldId id="922" r:id="rId19"/>
    <p:sldId id="846" r:id="rId20"/>
    <p:sldId id="921" r:id="rId21"/>
    <p:sldId id="925" r:id="rId22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458"/>
    <a:srgbClr val="FFEB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0" autoAdjust="0"/>
    <p:restoredTop sz="94688" autoAdjust="0"/>
  </p:normalViewPr>
  <p:slideViewPr>
    <p:cSldViewPr>
      <p:cViewPr varScale="1">
        <p:scale>
          <a:sx n="93" d="100"/>
          <a:sy n="93" d="100"/>
        </p:scale>
        <p:origin x="420" y="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3343" cy="465455"/>
          </a:xfrm>
          <a:prstGeom prst="rect">
            <a:avLst/>
          </a:prstGeom>
        </p:spPr>
        <p:txBody>
          <a:bodyPr vert="horz" lIns="93312" tIns="46656" rIns="93312" bIns="4665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1"/>
            <a:ext cx="3043343" cy="465455"/>
          </a:xfrm>
          <a:prstGeom prst="rect">
            <a:avLst/>
          </a:prstGeom>
        </p:spPr>
        <p:txBody>
          <a:bodyPr vert="horz" lIns="93312" tIns="46656" rIns="93312" bIns="46656" rtlCol="0"/>
          <a:lstStyle>
            <a:lvl1pPr algn="r">
              <a:defRPr sz="1200"/>
            </a:lvl1pPr>
          </a:lstStyle>
          <a:p>
            <a:fld id="{83C13CBE-3487-4195-A475-1232437F0EDA}" type="datetimeFigureOut">
              <a:rPr lang="en-US" smtClean="0"/>
              <a:t>7/18/2023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700088"/>
            <a:ext cx="4654550" cy="34909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2" tIns="46656" rIns="93312" bIns="4665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4"/>
            <a:ext cx="5618480" cy="4189095"/>
          </a:xfrm>
          <a:prstGeom prst="rect">
            <a:avLst/>
          </a:prstGeom>
        </p:spPr>
        <p:txBody>
          <a:bodyPr vert="horz" lIns="93312" tIns="46656" rIns="93312" bIns="4665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3312" tIns="46656" rIns="93312" bIns="4665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5455"/>
          </a:xfrm>
          <a:prstGeom prst="rect">
            <a:avLst/>
          </a:prstGeom>
        </p:spPr>
        <p:txBody>
          <a:bodyPr vert="horz" lIns="93312" tIns="46656" rIns="93312" bIns="46656" rtlCol="0" anchor="b"/>
          <a:lstStyle>
            <a:lvl1pPr algn="r">
              <a:defRPr sz="1200"/>
            </a:lvl1pPr>
          </a:lstStyle>
          <a:p>
            <a:fld id="{7B6F5E2A-D63B-41E5-A730-B03B5CA719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313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EC99D-9A8A-4699-8105-77459100F3A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593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90625" y="695325"/>
            <a:ext cx="4629150" cy="347186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450" y="4397375"/>
            <a:ext cx="5143500" cy="41671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812" tIns="46406" rIns="92812" bIns="46406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30931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90625" y="695325"/>
            <a:ext cx="4629150" cy="347186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450" y="4397375"/>
            <a:ext cx="5143500" cy="41671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812" tIns="46406" rIns="92812" bIns="46406"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06161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F4D75C-2ADE-433C-9B3E-70C532B2EE55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3010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F4D75C-2ADE-433C-9B3E-70C532B2EE55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9478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EC99D-9A8A-4699-8105-77459100F3A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592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/>
          <a:lstStyle/>
          <a:p>
            <a:fld id="{F5F23A51-CE36-43D9-B9DF-0FE3ECB43A6A}" type="datetime1">
              <a:rPr lang="en-US" smtClean="0"/>
              <a:t>7/18/2023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/>
          <a:lstStyle/>
          <a:p>
            <a:fld id="{C436C4CB-B354-D14E-A583-45EC66DE2B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945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/>
          <a:lstStyle/>
          <a:p>
            <a:fld id="{16F45B17-7CDC-47E2-BF41-690DF282F73A}" type="datetime1">
              <a:rPr lang="en-US" smtClean="0"/>
              <a:t>7/18/2023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/>
          <a:lstStyle/>
          <a:p>
            <a:fld id="{C436C4CB-B354-D14E-A583-45EC66DE2B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232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/>
          <a:lstStyle/>
          <a:p>
            <a:fld id="{2794EDC8-9A0C-4672-A2AE-EA04452AB0CD}" type="datetime1">
              <a:rPr lang="en-US" smtClean="0"/>
              <a:t>7/18/2023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/>
          <a:lstStyle/>
          <a:p>
            <a:fld id="{C436C4CB-B354-D14E-A583-45EC66DE2B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6039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73E7002B-FB3E-42B8-83E9-07DFD5CF413D}"/>
              </a:ext>
            </a:extLst>
          </p:cNvPr>
          <p:cNvSpPr/>
          <p:nvPr userDrawn="1"/>
        </p:nvSpPr>
        <p:spPr>
          <a:xfrm>
            <a:off x="2293" y="-7260"/>
            <a:ext cx="9139413" cy="6872520"/>
          </a:xfrm>
          <a:prstGeom prst="rect">
            <a:avLst/>
          </a:prstGeom>
          <a:gradFill>
            <a:gsLst>
              <a:gs pos="100000">
                <a:srgbClr val="0070C0"/>
              </a:gs>
              <a:gs pos="59300">
                <a:srgbClr val="004F99"/>
              </a:gs>
              <a:gs pos="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98" tIns="34299" rIns="68598" bIns="342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grpSp>
        <p:nvGrpSpPr>
          <p:cNvPr id="2" name="Graphic 35">
            <a:extLst>
              <a:ext uri="{FF2B5EF4-FFF2-40B4-BE49-F238E27FC236}">
                <a16:creationId xmlns:a16="http://schemas.microsoft.com/office/drawing/2014/main" id="{B24274B8-ACD5-46B0-B3A9-2CFD3E0CC133}"/>
              </a:ext>
            </a:extLst>
          </p:cNvPr>
          <p:cNvGrpSpPr/>
          <p:nvPr/>
        </p:nvGrpSpPr>
        <p:grpSpPr>
          <a:xfrm>
            <a:off x="2822564" y="-28468"/>
            <a:ext cx="6351786" cy="6906488"/>
            <a:chOff x="3721983" y="-28468"/>
            <a:chExt cx="8466842" cy="6906488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F659C748-630B-4DC9-8F2F-F69B4D125D6B}"/>
                </a:ext>
              </a:extLst>
            </p:cNvPr>
            <p:cNvSpPr/>
            <p:nvPr/>
          </p:nvSpPr>
          <p:spPr>
            <a:xfrm>
              <a:off x="3858756" y="5523504"/>
              <a:ext cx="2698646" cy="1355718"/>
            </a:xfrm>
            <a:custGeom>
              <a:avLst/>
              <a:gdLst>
                <a:gd name="connsiteX0" fmla="*/ 2696165 w 2698646"/>
                <a:gd name="connsiteY0" fmla="*/ 1354516 h 1355718"/>
                <a:gd name="connsiteX1" fmla="*/ 1354516 w 2698646"/>
                <a:gd name="connsiteY1" fmla="*/ 12867 h 1355718"/>
                <a:gd name="connsiteX2" fmla="*/ 12867 w 2698646"/>
                <a:gd name="connsiteY2" fmla="*/ 1354516 h 1355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98646" h="1355718">
                  <a:moveTo>
                    <a:pt x="2696165" y="1354516"/>
                  </a:moveTo>
                  <a:lnTo>
                    <a:pt x="1354516" y="12867"/>
                  </a:lnTo>
                  <a:lnTo>
                    <a:pt x="12867" y="1354516"/>
                  </a:lnTo>
                  <a:close/>
                </a:path>
              </a:pathLst>
            </a:custGeom>
            <a:solidFill>
              <a:srgbClr val="05AACB"/>
            </a:solidFill>
            <a:ln w="127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07ADBD6C-4D60-4E78-A48B-A43E24E5BA34}"/>
                </a:ext>
              </a:extLst>
            </p:cNvPr>
            <p:cNvSpPr/>
            <p:nvPr/>
          </p:nvSpPr>
          <p:spPr>
            <a:xfrm>
              <a:off x="9115361" y="5523504"/>
              <a:ext cx="2698646" cy="1355718"/>
            </a:xfrm>
            <a:custGeom>
              <a:avLst/>
              <a:gdLst>
                <a:gd name="connsiteX0" fmla="*/ 2696165 w 2698646"/>
                <a:gd name="connsiteY0" fmla="*/ 1354516 h 1355718"/>
                <a:gd name="connsiteX1" fmla="*/ 1354516 w 2698646"/>
                <a:gd name="connsiteY1" fmla="*/ 12867 h 1355718"/>
                <a:gd name="connsiteX2" fmla="*/ 12867 w 2698646"/>
                <a:gd name="connsiteY2" fmla="*/ 1354516 h 1355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98646" h="1355718">
                  <a:moveTo>
                    <a:pt x="2696165" y="1354516"/>
                  </a:moveTo>
                  <a:lnTo>
                    <a:pt x="1354516" y="12867"/>
                  </a:lnTo>
                  <a:lnTo>
                    <a:pt x="12867" y="1354516"/>
                  </a:lnTo>
                  <a:close/>
                </a:path>
              </a:pathLst>
            </a:custGeom>
            <a:solidFill>
              <a:srgbClr val="FFFFFF"/>
            </a:solidFill>
            <a:ln w="127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5938F968-B9B4-43D8-9B8B-5A843F2D42D1}"/>
                </a:ext>
              </a:extLst>
            </p:cNvPr>
            <p:cNvSpPr/>
            <p:nvPr/>
          </p:nvSpPr>
          <p:spPr>
            <a:xfrm>
              <a:off x="5444691" y="-41335"/>
              <a:ext cx="2698646" cy="1355718"/>
            </a:xfrm>
            <a:custGeom>
              <a:avLst/>
              <a:gdLst>
                <a:gd name="connsiteX0" fmla="*/ 12867 w 2698646"/>
                <a:gd name="connsiteY0" fmla="*/ 12867 h 1355718"/>
                <a:gd name="connsiteX1" fmla="*/ 1354516 w 2698646"/>
                <a:gd name="connsiteY1" fmla="*/ 1354516 h 1355718"/>
                <a:gd name="connsiteX2" fmla="*/ 2696166 w 2698646"/>
                <a:gd name="connsiteY2" fmla="*/ 12867 h 1355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98646" h="1355718">
                  <a:moveTo>
                    <a:pt x="12867" y="12867"/>
                  </a:moveTo>
                  <a:lnTo>
                    <a:pt x="1354516" y="1354516"/>
                  </a:lnTo>
                  <a:lnTo>
                    <a:pt x="2696166" y="12867"/>
                  </a:lnTo>
                  <a:close/>
                </a:path>
              </a:pathLst>
            </a:custGeom>
            <a:solidFill>
              <a:srgbClr val="4B1185"/>
            </a:solidFill>
            <a:ln w="127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01E4AB28-430C-4068-B017-394A505A186C}"/>
                </a:ext>
              </a:extLst>
            </p:cNvPr>
            <p:cNvSpPr/>
            <p:nvPr/>
          </p:nvSpPr>
          <p:spPr>
            <a:xfrm>
              <a:off x="6250447" y="5523504"/>
              <a:ext cx="2698646" cy="1355718"/>
            </a:xfrm>
            <a:custGeom>
              <a:avLst/>
              <a:gdLst>
                <a:gd name="connsiteX0" fmla="*/ 2696166 w 2698646"/>
                <a:gd name="connsiteY0" fmla="*/ 1354516 h 1355718"/>
                <a:gd name="connsiteX1" fmla="*/ 1354516 w 2698646"/>
                <a:gd name="connsiteY1" fmla="*/ 12867 h 1355718"/>
                <a:gd name="connsiteX2" fmla="*/ 12867 w 2698646"/>
                <a:gd name="connsiteY2" fmla="*/ 1354516 h 1355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98646" h="1355718">
                  <a:moveTo>
                    <a:pt x="2696166" y="1354516"/>
                  </a:moveTo>
                  <a:lnTo>
                    <a:pt x="1354516" y="12867"/>
                  </a:lnTo>
                  <a:lnTo>
                    <a:pt x="12867" y="1354516"/>
                  </a:lnTo>
                  <a:close/>
                </a:path>
              </a:pathLst>
            </a:custGeom>
            <a:solidFill>
              <a:srgbClr val="336F3D"/>
            </a:solidFill>
            <a:ln w="127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48E679D-8AF3-4B65-9CBC-965F9B8CE275}"/>
                </a:ext>
              </a:extLst>
            </p:cNvPr>
            <p:cNvSpPr/>
            <p:nvPr/>
          </p:nvSpPr>
          <p:spPr>
            <a:xfrm>
              <a:off x="10453173" y="3832693"/>
              <a:ext cx="1739412" cy="3056760"/>
            </a:xfrm>
            <a:custGeom>
              <a:avLst/>
              <a:gdLst>
                <a:gd name="connsiteX0" fmla="*/ 1665308 w 1739411"/>
                <a:gd name="connsiteY0" fmla="*/ 14146 h 3056760"/>
                <a:gd name="connsiteX1" fmla="*/ 12867 w 1739411"/>
                <a:gd name="connsiteY1" fmla="*/ 1666588 h 3056760"/>
                <a:gd name="connsiteX2" fmla="*/ 1396723 w 1739411"/>
                <a:gd name="connsiteY2" fmla="*/ 3045327 h 3056760"/>
                <a:gd name="connsiteX3" fmla="*/ 1729257 w 1739411"/>
                <a:gd name="connsiteY3" fmla="*/ 3045327 h 3056760"/>
                <a:gd name="connsiteX4" fmla="*/ 1729257 w 1739411"/>
                <a:gd name="connsiteY4" fmla="*/ 12867 h 3056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9411" h="3056760">
                  <a:moveTo>
                    <a:pt x="1665308" y="14146"/>
                  </a:moveTo>
                  <a:lnTo>
                    <a:pt x="12867" y="1666588"/>
                  </a:lnTo>
                  <a:lnTo>
                    <a:pt x="1396723" y="3045327"/>
                  </a:lnTo>
                  <a:lnTo>
                    <a:pt x="1729257" y="3045327"/>
                  </a:lnTo>
                  <a:lnTo>
                    <a:pt x="1729257" y="12867"/>
                  </a:lnTo>
                  <a:close/>
                </a:path>
              </a:pathLst>
            </a:custGeom>
            <a:solidFill>
              <a:srgbClr val="C52D29"/>
            </a:solidFill>
            <a:ln w="127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486461A9-B737-474E-B767-EC36408A3D00}"/>
                </a:ext>
              </a:extLst>
            </p:cNvPr>
            <p:cNvSpPr/>
            <p:nvPr/>
          </p:nvSpPr>
          <p:spPr>
            <a:xfrm>
              <a:off x="7635582" y="4121742"/>
              <a:ext cx="2839334" cy="2724226"/>
            </a:xfrm>
            <a:custGeom>
              <a:avLst/>
              <a:gdLst>
                <a:gd name="connsiteX0" fmla="*/ 2826621 w 2839333"/>
                <a:gd name="connsiteY0" fmla="*/ 1419744 h 2724225"/>
                <a:gd name="connsiteX1" fmla="*/ 1528457 w 2839333"/>
                <a:gd name="connsiteY1" fmla="*/ 2717908 h 2724225"/>
                <a:gd name="connsiteX2" fmla="*/ 1311031 w 2839333"/>
                <a:gd name="connsiteY2" fmla="*/ 2717908 h 2724225"/>
                <a:gd name="connsiteX3" fmla="*/ 12867 w 2839333"/>
                <a:gd name="connsiteY3" fmla="*/ 1419744 h 2724225"/>
                <a:gd name="connsiteX4" fmla="*/ 1419744 w 2839333"/>
                <a:gd name="connsiteY4" fmla="*/ 12867 h 2724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39333" h="2724225">
                  <a:moveTo>
                    <a:pt x="2826621" y="1419744"/>
                  </a:moveTo>
                  <a:lnTo>
                    <a:pt x="1528457" y="2717908"/>
                  </a:lnTo>
                  <a:lnTo>
                    <a:pt x="1311031" y="2717908"/>
                  </a:lnTo>
                  <a:lnTo>
                    <a:pt x="12867" y="1419744"/>
                  </a:lnTo>
                  <a:lnTo>
                    <a:pt x="1419744" y="12867"/>
                  </a:lnTo>
                  <a:close/>
                </a:path>
              </a:pathLst>
            </a:custGeom>
            <a:solidFill>
              <a:srgbClr val="DF9818"/>
            </a:solidFill>
            <a:ln w="127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6F1A145-F3D7-40F0-8BDB-402141405176}"/>
                </a:ext>
              </a:extLst>
            </p:cNvPr>
            <p:cNvSpPr/>
            <p:nvPr/>
          </p:nvSpPr>
          <p:spPr>
            <a:xfrm>
              <a:off x="7955327" y="-41335"/>
              <a:ext cx="4233421" cy="4131103"/>
            </a:xfrm>
            <a:custGeom>
              <a:avLst/>
              <a:gdLst>
                <a:gd name="connsiteX0" fmla="*/ 4227104 w 4233421"/>
                <a:gd name="connsiteY0" fmla="*/ 12867 h 4131103"/>
                <a:gd name="connsiteX1" fmla="*/ 211109 w 4233421"/>
                <a:gd name="connsiteY1" fmla="*/ 12867 h 4131103"/>
                <a:gd name="connsiteX2" fmla="*/ 12867 w 4233421"/>
                <a:gd name="connsiteY2" fmla="*/ 211109 h 4131103"/>
                <a:gd name="connsiteX3" fmla="*/ 3926543 w 4233421"/>
                <a:gd name="connsiteY3" fmla="*/ 4124786 h 4131103"/>
                <a:gd name="connsiteX4" fmla="*/ 4227104 w 4233421"/>
                <a:gd name="connsiteY4" fmla="*/ 3824225 h 4131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33421" h="4131103">
                  <a:moveTo>
                    <a:pt x="4227104" y="12867"/>
                  </a:moveTo>
                  <a:lnTo>
                    <a:pt x="211109" y="12867"/>
                  </a:lnTo>
                  <a:lnTo>
                    <a:pt x="12867" y="211109"/>
                  </a:lnTo>
                  <a:lnTo>
                    <a:pt x="3926543" y="4124786"/>
                  </a:lnTo>
                  <a:lnTo>
                    <a:pt x="4227104" y="3824225"/>
                  </a:lnTo>
                  <a:close/>
                </a:path>
              </a:pathLst>
            </a:custGeom>
            <a:solidFill>
              <a:srgbClr val="C65618"/>
            </a:solidFill>
            <a:ln w="127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9A28DD7-EFAE-48ED-87F9-A066B11C90B4}"/>
                </a:ext>
              </a:extLst>
            </p:cNvPr>
            <p:cNvSpPr/>
            <p:nvPr/>
          </p:nvSpPr>
          <p:spPr>
            <a:xfrm>
              <a:off x="3709116" y="-41335"/>
              <a:ext cx="8479632" cy="6932068"/>
            </a:xfrm>
            <a:custGeom>
              <a:avLst/>
              <a:gdLst>
                <a:gd name="connsiteX0" fmla="*/ 6874590 w 8479631"/>
                <a:gd name="connsiteY0" fmla="*/ 5544453 h 6932067"/>
                <a:gd name="connsiteX1" fmla="*/ 8294257 w 8479631"/>
                <a:gd name="connsiteY1" fmla="*/ 4124786 h 6932067"/>
                <a:gd name="connsiteX2" fmla="*/ 8454129 w 8479631"/>
                <a:gd name="connsiteY2" fmla="*/ 3964913 h 6932067"/>
                <a:gd name="connsiteX3" fmla="*/ 8473314 w 8479631"/>
                <a:gd name="connsiteY3" fmla="*/ 3984098 h 6932067"/>
                <a:gd name="connsiteX4" fmla="*/ 8473314 w 8479631"/>
                <a:gd name="connsiteY4" fmla="*/ 3766671 h 6932067"/>
                <a:gd name="connsiteX5" fmla="*/ 8454129 w 8479631"/>
                <a:gd name="connsiteY5" fmla="*/ 3747487 h 6932067"/>
                <a:gd name="connsiteX6" fmla="*/ 8185544 w 8479631"/>
                <a:gd name="connsiteY6" fmla="*/ 4016072 h 6932067"/>
                <a:gd name="connsiteX7" fmla="*/ 6874590 w 8479631"/>
                <a:gd name="connsiteY7" fmla="*/ 2705119 h 6932067"/>
                <a:gd name="connsiteX8" fmla="*/ 6765877 w 8479631"/>
                <a:gd name="connsiteY8" fmla="*/ 2596405 h 6932067"/>
                <a:gd name="connsiteX9" fmla="*/ 4355002 w 8479631"/>
                <a:gd name="connsiteY9" fmla="*/ 185529 h 6932067"/>
                <a:gd name="connsiteX10" fmla="*/ 4527664 w 8479631"/>
                <a:gd name="connsiteY10" fmla="*/ 12867 h 6932067"/>
                <a:gd name="connsiteX11" fmla="*/ 4310237 w 8479631"/>
                <a:gd name="connsiteY11" fmla="*/ 12867 h 6932067"/>
                <a:gd name="connsiteX12" fmla="*/ 4246288 w 8479631"/>
                <a:gd name="connsiteY12" fmla="*/ 76816 h 6932067"/>
                <a:gd name="connsiteX13" fmla="*/ 3120787 w 8479631"/>
                <a:gd name="connsiteY13" fmla="*/ 1202318 h 6932067"/>
                <a:gd name="connsiteX14" fmla="*/ 1931336 w 8479631"/>
                <a:gd name="connsiteY14" fmla="*/ 12867 h 6932067"/>
                <a:gd name="connsiteX15" fmla="*/ 1713909 w 8479631"/>
                <a:gd name="connsiteY15" fmla="*/ 12867 h 6932067"/>
                <a:gd name="connsiteX16" fmla="*/ 3012073 w 8479631"/>
                <a:gd name="connsiteY16" fmla="*/ 1311031 h 6932067"/>
                <a:gd name="connsiteX17" fmla="*/ 1617986 w 8479631"/>
                <a:gd name="connsiteY17" fmla="*/ 2705119 h 6932067"/>
                <a:gd name="connsiteX18" fmla="*/ 2600242 w 8479631"/>
                <a:gd name="connsiteY18" fmla="*/ 3687374 h 6932067"/>
                <a:gd name="connsiteX19" fmla="*/ 1059072 w 8479631"/>
                <a:gd name="connsiteY19" fmla="*/ 5228545 h 6932067"/>
                <a:gd name="connsiteX20" fmla="*/ 1381375 w 8479631"/>
                <a:gd name="connsiteY20" fmla="*/ 5550848 h 6932067"/>
                <a:gd name="connsiteX21" fmla="*/ 12867 w 8479631"/>
                <a:gd name="connsiteY21" fmla="*/ 6919355 h 6932067"/>
                <a:gd name="connsiteX22" fmla="*/ 230294 w 8479631"/>
                <a:gd name="connsiteY22" fmla="*/ 6919355 h 6932067"/>
                <a:gd name="connsiteX23" fmla="*/ 1490088 w 8479631"/>
                <a:gd name="connsiteY23" fmla="*/ 5659561 h 6932067"/>
                <a:gd name="connsiteX24" fmla="*/ 2596405 w 8479631"/>
                <a:gd name="connsiteY24" fmla="*/ 6765878 h 6932067"/>
                <a:gd name="connsiteX25" fmla="*/ 2442928 w 8479631"/>
                <a:gd name="connsiteY25" fmla="*/ 6919355 h 6932067"/>
                <a:gd name="connsiteX26" fmla="*/ 2660354 w 8479631"/>
                <a:gd name="connsiteY26" fmla="*/ 6919355 h 6932067"/>
                <a:gd name="connsiteX27" fmla="*/ 3930380 w 8479631"/>
                <a:gd name="connsiteY27" fmla="*/ 5655724 h 6932067"/>
                <a:gd name="connsiteX28" fmla="*/ 5192733 w 8479631"/>
                <a:gd name="connsiteY28" fmla="*/ 6919355 h 6932067"/>
                <a:gd name="connsiteX29" fmla="*/ 5499688 w 8479631"/>
                <a:gd name="connsiteY29" fmla="*/ 6919355 h 6932067"/>
                <a:gd name="connsiteX30" fmla="*/ 6765877 w 8479631"/>
                <a:gd name="connsiteY30" fmla="*/ 5653166 h 6932067"/>
                <a:gd name="connsiteX31" fmla="*/ 8032067 w 8479631"/>
                <a:gd name="connsiteY31" fmla="*/ 6919355 h 6932067"/>
                <a:gd name="connsiteX32" fmla="*/ 8249493 w 8479631"/>
                <a:gd name="connsiteY32" fmla="*/ 6919355 h 6932067"/>
                <a:gd name="connsiteX33" fmla="*/ 6874590 w 8479631"/>
                <a:gd name="connsiteY33" fmla="*/ 5544453 h 6932067"/>
                <a:gd name="connsiteX34" fmla="*/ 1835412 w 8479631"/>
                <a:gd name="connsiteY34" fmla="*/ 2705119 h 6932067"/>
                <a:gd name="connsiteX35" fmla="*/ 3120787 w 8479631"/>
                <a:gd name="connsiteY35" fmla="*/ 1419744 h 6932067"/>
                <a:gd name="connsiteX36" fmla="*/ 4246288 w 8479631"/>
                <a:gd name="connsiteY36" fmla="*/ 294243 h 6932067"/>
                <a:gd name="connsiteX37" fmla="*/ 6657164 w 8479631"/>
                <a:gd name="connsiteY37" fmla="*/ 2705119 h 6932067"/>
                <a:gd name="connsiteX38" fmla="*/ 5346210 w 8479631"/>
                <a:gd name="connsiteY38" fmla="*/ 4016072 h 6932067"/>
                <a:gd name="connsiteX39" fmla="*/ 5237497 w 8479631"/>
                <a:gd name="connsiteY39" fmla="*/ 4124786 h 6932067"/>
                <a:gd name="connsiteX40" fmla="*/ 4246288 w 8479631"/>
                <a:gd name="connsiteY40" fmla="*/ 5115995 h 6932067"/>
                <a:gd name="connsiteX41" fmla="*/ 2707676 w 8479631"/>
                <a:gd name="connsiteY41" fmla="*/ 3578661 h 6932067"/>
                <a:gd name="connsiteX42" fmla="*/ 1835412 w 8479631"/>
                <a:gd name="connsiteY42" fmla="*/ 2705119 h 6932067"/>
                <a:gd name="connsiteX43" fmla="*/ 3926543 w 8479631"/>
                <a:gd name="connsiteY43" fmla="*/ 5435739 h 6932067"/>
                <a:gd name="connsiteX44" fmla="*/ 3817830 w 8479631"/>
                <a:gd name="connsiteY44" fmla="*/ 5544453 h 6932067"/>
                <a:gd name="connsiteX45" fmla="*/ 2705118 w 8479631"/>
                <a:gd name="connsiteY45" fmla="*/ 6657165 h 6932067"/>
                <a:gd name="connsiteX46" fmla="*/ 1490088 w 8479631"/>
                <a:gd name="connsiteY46" fmla="*/ 5442134 h 6932067"/>
                <a:gd name="connsiteX47" fmla="*/ 1275220 w 8479631"/>
                <a:gd name="connsiteY47" fmla="*/ 5227266 h 6932067"/>
                <a:gd name="connsiteX48" fmla="*/ 2707676 w 8479631"/>
                <a:gd name="connsiteY48" fmla="*/ 3794809 h 6932067"/>
                <a:gd name="connsiteX49" fmla="*/ 4137575 w 8479631"/>
                <a:gd name="connsiteY49" fmla="*/ 5224708 h 6932067"/>
                <a:gd name="connsiteX50" fmla="*/ 3926543 w 8479631"/>
                <a:gd name="connsiteY50" fmla="*/ 5435739 h 6932067"/>
                <a:gd name="connsiteX51" fmla="*/ 5346210 w 8479631"/>
                <a:gd name="connsiteY51" fmla="*/ 6855406 h 6932067"/>
                <a:gd name="connsiteX52" fmla="*/ 4037815 w 8479631"/>
                <a:gd name="connsiteY52" fmla="*/ 5548289 h 6932067"/>
                <a:gd name="connsiteX53" fmla="*/ 4357560 w 8479631"/>
                <a:gd name="connsiteY53" fmla="*/ 5228545 h 6932067"/>
                <a:gd name="connsiteX54" fmla="*/ 4353722 w 8479631"/>
                <a:gd name="connsiteY54" fmla="*/ 5224708 h 6932067"/>
                <a:gd name="connsiteX55" fmla="*/ 5346210 w 8479631"/>
                <a:gd name="connsiteY55" fmla="*/ 4233499 h 6932067"/>
                <a:gd name="connsiteX56" fmla="*/ 6657164 w 8479631"/>
                <a:gd name="connsiteY56" fmla="*/ 5544453 h 6932067"/>
                <a:gd name="connsiteX57" fmla="*/ 5346210 w 8479631"/>
                <a:gd name="connsiteY57" fmla="*/ 6855406 h 6932067"/>
                <a:gd name="connsiteX58" fmla="*/ 5454924 w 8479631"/>
                <a:gd name="connsiteY58" fmla="*/ 4124786 h 6932067"/>
                <a:gd name="connsiteX59" fmla="*/ 6765877 w 8479631"/>
                <a:gd name="connsiteY59" fmla="*/ 2813832 h 6932067"/>
                <a:gd name="connsiteX60" fmla="*/ 8076831 w 8479631"/>
                <a:gd name="connsiteY60" fmla="*/ 4124786 h 6932067"/>
                <a:gd name="connsiteX61" fmla="*/ 6765877 w 8479631"/>
                <a:gd name="connsiteY61" fmla="*/ 5435739 h 6932067"/>
                <a:gd name="connsiteX62" fmla="*/ 5454924 w 8479631"/>
                <a:gd name="connsiteY62" fmla="*/ 4124786 h 6932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8479631" h="6932067">
                  <a:moveTo>
                    <a:pt x="6874590" y="5544453"/>
                  </a:moveTo>
                  <a:lnTo>
                    <a:pt x="8294257" y="4124786"/>
                  </a:lnTo>
                  <a:lnTo>
                    <a:pt x="8454129" y="3964913"/>
                  </a:lnTo>
                  <a:lnTo>
                    <a:pt x="8473314" y="3984098"/>
                  </a:lnTo>
                  <a:lnTo>
                    <a:pt x="8473314" y="3766671"/>
                  </a:lnTo>
                  <a:lnTo>
                    <a:pt x="8454129" y="3747487"/>
                  </a:lnTo>
                  <a:lnTo>
                    <a:pt x="8185544" y="4016072"/>
                  </a:lnTo>
                  <a:lnTo>
                    <a:pt x="6874590" y="2705119"/>
                  </a:lnTo>
                  <a:lnTo>
                    <a:pt x="6765877" y="2596405"/>
                  </a:lnTo>
                  <a:lnTo>
                    <a:pt x="4355002" y="185529"/>
                  </a:lnTo>
                  <a:lnTo>
                    <a:pt x="4527664" y="12867"/>
                  </a:lnTo>
                  <a:lnTo>
                    <a:pt x="4310237" y="12867"/>
                  </a:lnTo>
                  <a:lnTo>
                    <a:pt x="4246288" y="76816"/>
                  </a:lnTo>
                  <a:lnTo>
                    <a:pt x="3120787" y="1202318"/>
                  </a:lnTo>
                  <a:lnTo>
                    <a:pt x="1931336" y="12867"/>
                  </a:lnTo>
                  <a:lnTo>
                    <a:pt x="1713909" y="12867"/>
                  </a:lnTo>
                  <a:lnTo>
                    <a:pt x="3012073" y="1311031"/>
                  </a:lnTo>
                  <a:lnTo>
                    <a:pt x="1617986" y="2705119"/>
                  </a:lnTo>
                  <a:lnTo>
                    <a:pt x="2600242" y="3687374"/>
                  </a:lnTo>
                  <a:lnTo>
                    <a:pt x="1059072" y="5228545"/>
                  </a:lnTo>
                  <a:lnTo>
                    <a:pt x="1381375" y="5550848"/>
                  </a:lnTo>
                  <a:lnTo>
                    <a:pt x="12867" y="6919355"/>
                  </a:lnTo>
                  <a:lnTo>
                    <a:pt x="230294" y="6919355"/>
                  </a:lnTo>
                  <a:lnTo>
                    <a:pt x="1490088" y="5659561"/>
                  </a:lnTo>
                  <a:lnTo>
                    <a:pt x="2596405" y="6765878"/>
                  </a:lnTo>
                  <a:lnTo>
                    <a:pt x="2442928" y="6919355"/>
                  </a:lnTo>
                  <a:lnTo>
                    <a:pt x="2660354" y="6919355"/>
                  </a:lnTo>
                  <a:lnTo>
                    <a:pt x="3930380" y="5655724"/>
                  </a:lnTo>
                  <a:lnTo>
                    <a:pt x="5192733" y="6919355"/>
                  </a:lnTo>
                  <a:lnTo>
                    <a:pt x="5499688" y="6919355"/>
                  </a:lnTo>
                  <a:lnTo>
                    <a:pt x="6765877" y="5653166"/>
                  </a:lnTo>
                  <a:lnTo>
                    <a:pt x="8032067" y="6919355"/>
                  </a:lnTo>
                  <a:lnTo>
                    <a:pt x="8249493" y="6919355"/>
                  </a:lnTo>
                  <a:lnTo>
                    <a:pt x="6874590" y="5544453"/>
                  </a:lnTo>
                  <a:close/>
                  <a:moveTo>
                    <a:pt x="1835412" y="2705119"/>
                  </a:moveTo>
                  <a:lnTo>
                    <a:pt x="3120787" y="1419744"/>
                  </a:lnTo>
                  <a:lnTo>
                    <a:pt x="4246288" y="294243"/>
                  </a:lnTo>
                  <a:lnTo>
                    <a:pt x="6657164" y="2705119"/>
                  </a:lnTo>
                  <a:lnTo>
                    <a:pt x="5346210" y="4016072"/>
                  </a:lnTo>
                  <a:lnTo>
                    <a:pt x="5237497" y="4124786"/>
                  </a:lnTo>
                  <a:lnTo>
                    <a:pt x="4246288" y="5115995"/>
                  </a:lnTo>
                  <a:lnTo>
                    <a:pt x="2707676" y="3578661"/>
                  </a:lnTo>
                  <a:lnTo>
                    <a:pt x="1835412" y="2705119"/>
                  </a:lnTo>
                  <a:close/>
                  <a:moveTo>
                    <a:pt x="3926543" y="5435739"/>
                  </a:moveTo>
                  <a:lnTo>
                    <a:pt x="3817830" y="5544453"/>
                  </a:lnTo>
                  <a:lnTo>
                    <a:pt x="2705118" y="6657165"/>
                  </a:lnTo>
                  <a:lnTo>
                    <a:pt x="1490088" y="5442134"/>
                  </a:lnTo>
                  <a:lnTo>
                    <a:pt x="1275220" y="5227266"/>
                  </a:lnTo>
                  <a:lnTo>
                    <a:pt x="2707676" y="3794809"/>
                  </a:lnTo>
                  <a:lnTo>
                    <a:pt x="4137575" y="5224708"/>
                  </a:lnTo>
                  <a:lnTo>
                    <a:pt x="3926543" y="5435739"/>
                  </a:lnTo>
                  <a:close/>
                  <a:moveTo>
                    <a:pt x="5346210" y="6855406"/>
                  </a:moveTo>
                  <a:lnTo>
                    <a:pt x="4037815" y="5548289"/>
                  </a:lnTo>
                  <a:lnTo>
                    <a:pt x="4357560" y="5228545"/>
                  </a:lnTo>
                  <a:lnTo>
                    <a:pt x="4353722" y="5224708"/>
                  </a:lnTo>
                  <a:lnTo>
                    <a:pt x="5346210" y="4233499"/>
                  </a:lnTo>
                  <a:lnTo>
                    <a:pt x="6657164" y="5544453"/>
                  </a:lnTo>
                  <a:lnTo>
                    <a:pt x="5346210" y="6855406"/>
                  </a:lnTo>
                  <a:close/>
                  <a:moveTo>
                    <a:pt x="5454924" y="4124786"/>
                  </a:moveTo>
                  <a:lnTo>
                    <a:pt x="6765877" y="2813832"/>
                  </a:lnTo>
                  <a:lnTo>
                    <a:pt x="8076831" y="4124786"/>
                  </a:lnTo>
                  <a:lnTo>
                    <a:pt x="6765877" y="5435739"/>
                  </a:lnTo>
                  <a:lnTo>
                    <a:pt x="5454924" y="4124786"/>
                  </a:lnTo>
                  <a:close/>
                </a:path>
              </a:pathLst>
            </a:custGeom>
            <a:solidFill>
              <a:srgbClr val="FFFFFF"/>
            </a:solidFill>
            <a:ln w="127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sp>
        <p:nvSpPr>
          <p:cNvPr id="27" name="Subtitle 2">
            <a:extLst>
              <a:ext uri="{FF2B5EF4-FFF2-40B4-BE49-F238E27FC236}">
                <a16:creationId xmlns:a16="http://schemas.microsoft.com/office/drawing/2014/main" id="{537634A3-2204-4190-B953-A1CFE40BF840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3777" y="3871784"/>
            <a:ext cx="4178011" cy="7337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5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91" indent="0" algn="ctr">
              <a:buNone/>
              <a:defRPr sz="1500"/>
            </a:lvl2pPr>
            <a:lvl3pPr marL="685983" indent="0" algn="ctr">
              <a:buNone/>
              <a:defRPr sz="1350"/>
            </a:lvl3pPr>
            <a:lvl4pPr marL="1028974" indent="0" algn="ctr">
              <a:buNone/>
              <a:defRPr sz="1200"/>
            </a:lvl4pPr>
            <a:lvl5pPr marL="1371966" indent="0" algn="ctr">
              <a:buNone/>
              <a:defRPr sz="1200"/>
            </a:lvl5pPr>
            <a:lvl6pPr marL="1714957" indent="0" algn="ctr">
              <a:buNone/>
              <a:defRPr sz="1200"/>
            </a:lvl6pPr>
            <a:lvl7pPr marL="2057949" indent="0" algn="ctr">
              <a:buNone/>
              <a:defRPr sz="1200"/>
            </a:lvl7pPr>
            <a:lvl8pPr marL="2400940" indent="0" algn="ctr">
              <a:buNone/>
              <a:defRPr sz="1200"/>
            </a:lvl8pPr>
            <a:lvl9pPr marL="2743932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8" name="Title 56">
            <a:extLst>
              <a:ext uri="{FF2B5EF4-FFF2-40B4-BE49-F238E27FC236}">
                <a16:creationId xmlns:a16="http://schemas.microsoft.com/office/drawing/2014/main" id="{BD715D47-454F-40B8-A069-7B1FFB28C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778" y="2793016"/>
            <a:ext cx="4188223" cy="1090420"/>
          </a:xfrm>
        </p:spPr>
        <p:txBody>
          <a:bodyPr anchor="b">
            <a:noAutofit/>
          </a:bodyPr>
          <a:lstStyle>
            <a:lvl1pPr algn="l" defTabSz="68598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3001" b="1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2" name="Picture Placeholder 11">
            <a:extLst>
              <a:ext uri="{FF2B5EF4-FFF2-40B4-BE49-F238E27FC236}">
                <a16:creationId xmlns:a16="http://schemas.microsoft.com/office/drawing/2014/main" id="{E3C1C5AB-B1CD-4686-A706-04588A12A7D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180533" y="245863"/>
            <a:ext cx="3608496" cy="4820924"/>
          </a:xfrm>
          <a:prstGeom prst="diamond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4" name="Picture Placeholder 11">
            <a:extLst>
              <a:ext uri="{FF2B5EF4-FFF2-40B4-BE49-F238E27FC236}">
                <a16:creationId xmlns:a16="http://schemas.microsoft.com/office/drawing/2014/main" id="{2DB8C7E7-3F1E-42C4-AE82-4FBAF74E34F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888259" y="2750345"/>
            <a:ext cx="1982321" cy="2648367"/>
          </a:xfrm>
          <a:prstGeom prst="diamond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6" name="Picture Placeholder 11">
            <a:extLst>
              <a:ext uri="{FF2B5EF4-FFF2-40B4-BE49-F238E27FC236}">
                <a16:creationId xmlns:a16="http://schemas.microsoft.com/office/drawing/2014/main" id="{77E31844-2041-4ABE-9088-E0C08863433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675416" y="3682306"/>
            <a:ext cx="2253993" cy="3011319"/>
          </a:xfrm>
          <a:prstGeom prst="diamond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5" y="28903"/>
            <a:ext cx="2611292" cy="2401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7529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Photo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C052BDC-1CE7-4742-9C58-A6D126E00D2D}"/>
              </a:ext>
            </a:extLst>
          </p:cNvPr>
          <p:cNvSpPr/>
          <p:nvPr userDrawn="1"/>
        </p:nvSpPr>
        <p:spPr>
          <a:xfrm>
            <a:off x="0" y="6287098"/>
            <a:ext cx="9146382" cy="57090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DB1306C-A4DD-48B1-9CC4-4081CA818A82}"/>
              </a:ext>
            </a:extLst>
          </p:cNvPr>
          <p:cNvSpPr/>
          <p:nvPr userDrawn="1"/>
        </p:nvSpPr>
        <p:spPr>
          <a:xfrm>
            <a:off x="8229362" y="5638800"/>
            <a:ext cx="914638" cy="1219200"/>
          </a:xfrm>
          <a:custGeom>
            <a:avLst/>
            <a:gdLst>
              <a:gd name="connsiteX0" fmla="*/ 1219200 w 1219200"/>
              <a:gd name="connsiteY0" fmla="*/ 0 h 1219200"/>
              <a:gd name="connsiteX1" fmla="*/ 1219200 w 1219200"/>
              <a:gd name="connsiteY1" fmla="*/ 1219200 h 1219200"/>
              <a:gd name="connsiteX2" fmla="*/ 0 w 1219200"/>
              <a:gd name="connsiteY2" fmla="*/ 121920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9200" h="1219200">
                <a:moveTo>
                  <a:pt x="1219200" y="0"/>
                </a:moveTo>
                <a:lnTo>
                  <a:pt x="1219200" y="1219200"/>
                </a:lnTo>
                <a:lnTo>
                  <a:pt x="0" y="12192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A46A5AE-BEA0-4956-A364-474C24B9AB9B}"/>
              </a:ext>
            </a:extLst>
          </p:cNvPr>
          <p:cNvSpPr/>
          <p:nvPr userDrawn="1"/>
        </p:nvSpPr>
        <p:spPr>
          <a:xfrm>
            <a:off x="614" y="6288351"/>
            <a:ext cx="5730430" cy="569650"/>
          </a:xfrm>
          <a:custGeom>
            <a:avLst/>
            <a:gdLst>
              <a:gd name="connsiteX0" fmla="*/ 0 w 7638584"/>
              <a:gd name="connsiteY0" fmla="*/ 0 h 603366"/>
              <a:gd name="connsiteX1" fmla="*/ 7638584 w 7638584"/>
              <a:gd name="connsiteY1" fmla="*/ 0 h 603366"/>
              <a:gd name="connsiteX2" fmla="*/ 7067511 w 7638584"/>
              <a:gd name="connsiteY2" fmla="*/ 603366 h 603366"/>
              <a:gd name="connsiteX3" fmla="*/ 0 w 7638584"/>
              <a:gd name="connsiteY3" fmla="*/ 603366 h 603366"/>
              <a:gd name="connsiteX4" fmla="*/ 0 w 7638584"/>
              <a:gd name="connsiteY4" fmla="*/ 0 h 603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38584" h="603366">
                <a:moveTo>
                  <a:pt x="0" y="0"/>
                </a:moveTo>
                <a:lnTo>
                  <a:pt x="7638584" y="0"/>
                </a:lnTo>
                <a:lnTo>
                  <a:pt x="7067511" y="603366"/>
                </a:lnTo>
                <a:lnTo>
                  <a:pt x="0" y="60336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0070C0"/>
              </a:gs>
              <a:gs pos="59300">
                <a:srgbClr val="004F99"/>
              </a:gs>
              <a:gs pos="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98" tIns="34299" rIns="68598" bIns="342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4CEAF30-0FAD-42C1-94EF-86543F8DCDEF}"/>
              </a:ext>
            </a:extLst>
          </p:cNvPr>
          <p:cNvSpPr/>
          <p:nvPr userDrawn="1"/>
        </p:nvSpPr>
        <p:spPr>
          <a:xfrm>
            <a:off x="8021092" y="6286500"/>
            <a:ext cx="645198" cy="571500"/>
          </a:xfrm>
          <a:custGeom>
            <a:avLst/>
            <a:gdLst>
              <a:gd name="connsiteX0" fmla="*/ 567928 w 860040"/>
              <a:gd name="connsiteY0" fmla="*/ 0 h 571500"/>
              <a:gd name="connsiteX1" fmla="*/ 860040 w 860040"/>
              <a:gd name="connsiteY1" fmla="*/ 0 h 571500"/>
              <a:gd name="connsiteX2" fmla="*/ 292112 w 860040"/>
              <a:gd name="connsiteY2" fmla="*/ 571500 h 571500"/>
              <a:gd name="connsiteX3" fmla="*/ 0 w 860040"/>
              <a:gd name="connsiteY3" fmla="*/ 571500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0040" h="571500">
                <a:moveTo>
                  <a:pt x="567928" y="0"/>
                </a:moveTo>
                <a:lnTo>
                  <a:pt x="860040" y="0"/>
                </a:lnTo>
                <a:lnTo>
                  <a:pt x="292112" y="571500"/>
                </a:lnTo>
                <a:lnTo>
                  <a:pt x="0" y="57150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grpSp>
        <p:nvGrpSpPr>
          <p:cNvPr id="20" name="Graphic 1">
            <a:extLst>
              <a:ext uri="{FF2B5EF4-FFF2-40B4-BE49-F238E27FC236}">
                <a16:creationId xmlns:a16="http://schemas.microsoft.com/office/drawing/2014/main" id="{9C43C4B8-ADA2-4C7C-AA9A-D7F85235C013}"/>
              </a:ext>
            </a:extLst>
          </p:cNvPr>
          <p:cNvGrpSpPr/>
          <p:nvPr userDrawn="1"/>
        </p:nvGrpSpPr>
        <p:grpSpPr>
          <a:xfrm>
            <a:off x="0" y="0"/>
            <a:ext cx="4824854" cy="6279838"/>
            <a:chOff x="0" y="0"/>
            <a:chExt cx="6431464" cy="6279838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71B4772-4E46-44E3-8CCE-1323222A56F0}"/>
                </a:ext>
              </a:extLst>
            </p:cNvPr>
            <p:cNvSpPr/>
            <p:nvPr/>
          </p:nvSpPr>
          <p:spPr>
            <a:xfrm>
              <a:off x="17758" y="-12567"/>
              <a:ext cx="6406193" cy="3209414"/>
            </a:xfrm>
            <a:custGeom>
              <a:avLst/>
              <a:gdLst>
                <a:gd name="connsiteX0" fmla="*/ 12567 w 6406193"/>
                <a:gd name="connsiteY0" fmla="*/ 12567 h 3209414"/>
                <a:gd name="connsiteX1" fmla="*/ 3209346 w 6406193"/>
                <a:gd name="connsiteY1" fmla="*/ 3209346 h 3209414"/>
                <a:gd name="connsiteX2" fmla="*/ 6406125 w 6406193"/>
                <a:gd name="connsiteY2" fmla="*/ 12567 h 3209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06193" h="3209414">
                  <a:moveTo>
                    <a:pt x="12567" y="12567"/>
                  </a:moveTo>
                  <a:lnTo>
                    <a:pt x="3209346" y="3209346"/>
                  </a:lnTo>
                  <a:lnTo>
                    <a:pt x="6406125" y="12567"/>
                  </a:lnTo>
                  <a:close/>
                </a:path>
              </a:pathLst>
            </a:custGeom>
            <a:solidFill>
              <a:schemeClr val="accent5"/>
            </a:solidFill>
            <a:ln w="12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E189C81-F92D-4A66-97BB-EC244884CFC2}"/>
                </a:ext>
              </a:extLst>
            </p:cNvPr>
            <p:cNvSpPr/>
            <p:nvPr/>
          </p:nvSpPr>
          <p:spPr>
            <a:xfrm>
              <a:off x="-12567" y="-12567"/>
              <a:ext cx="6444099" cy="6292473"/>
            </a:xfrm>
            <a:custGeom>
              <a:avLst/>
              <a:gdLst>
                <a:gd name="connsiteX0" fmla="*/ 42892 w 6444099"/>
                <a:gd name="connsiteY0" fmla="*/ 6272189 h 6292473"/>
                <a:gd name="connsiteX1" fmla="*/ 42892 w 6444099"/>
                <a:gd name="connsiteY1" fmla="*/ 6292405 h 6292473"/>
                <a:gd name="connsiteX2" fmla="*/ 237479 w 6444099"/>
                <a:gd name="connsiteY2" fmla="*/ 6292405 h 6292473"/>
                <a:gd name="connsiteX3" fmla="*/ 3230826 w 6444099"/>
                <a:gd name="connsiteY3" fmla="*/ 3297794 h 6292473"/>
                <a:gd name="connsiteX4" fmla="*/ 6225438 w 6444099"/>
                <a:gd name="connsiteY4" fmla="*/ 6292405 h 6292473"/>
                <a:gd name="connsiteX5" fmla="*/ 6440241 w 6444099"/>
                <a:gd name="connsiteY5" fmla="*/ 6292405 h 6292473"/>
                <a:gd name="connsiteX6" fmla="*/ 160402 w 6444099"/>
                <a:gd name="connsiteY6" fmla="*/ 12567 h 6292473"/>
                <a:gd name="connsiteX7" fmla="*/ 12567 w 6444099"/>
                <a:gd name="connsiteY7" fmla="*/ 12567 h 6292473"/>
                <a:gd name="connsiteX8" fmla="*/ 12567 w 6444099"/>
                <a:gd name="connsiteY8" fmla="*/ 79535 h 6292473"/>
                <a:gd name="connsiteX9" fmla="*/ 3124688 w 6444099"/>
                <a:gd name="connsiteY9" fmla="*/ 3191656 h 6292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44099" h="6292473">
                  <a:moveTo>
                    <a:pt x="42892" y="6272189"/>
                  </a:moveTo>
                  <a:lnTo>
                    <a:pt x="42892" y="6292405"/>
                  </a:lnTo>
                  <a:lnTo>
                    <a:pt x="237479" y="6292405"/>
                  </a:lnTo>
                  <a:lnTo>
                    <a:pt x="3230826" y="3297794"/>
                  </a:lnTo>
                  <a:lnTo>
                    <a:pt x="6225438" y="6292405"/>
                  </a:lnTo>
                  <a:lnTo>
                    <a:pt x="6440241" y="6292405"/>
                  </a:lnTo>
                  <a:lnTo>
                    <a:pt x="160402" y="12567"/>
                  </a:lnTo>
                  <a:lnTo>
                    <a:pt x="12567" y="12567"/>
                  </a:lnTo>
                  <a:lnTo>
                    <a:pt x="12567" y="79535"/>
                  </a:lnTo>
                  <a:lnTo>
                    <a:pt x="3124688" y="3191656"/>
                  </a:lnTo>
                  <a:close/>
                </a:path>
              </a:pathLst>
            </a:custGeom>
            <a:solidFill>
              <a:srgbClr val="FFFFFF"/>
            </a:solidFill>
            <a:ln w="12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sp>
        <p:nvSpPr>
          <p:cNvPr id="23" name="Title 6">
            <a:extLst>
              <a:ext uri="{FF2B5EF4-FFF2-40B4-BE49-F238E27FC236}">
                <a16:creationId xmlns:a16="http://schemas.microsoft.com/office/drawing/2014/main" id="{32EE1DA7-BFCE-4D60-8C3E-AADD58CD3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9127" y="914400"/>
            <a:ext cx="2142221" cy="523220"/>
          </a:xfrm>
        </p:spPr>
        <p:txBody>
          <a:bodyPr>
            <a:noAutofit/>
          </a:bodyPr>
          <a:lstStyle>
            <a:lvl1pPr algn="l" defTabSz="68598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401" b="1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F49FD57A-0BF2-44B4-B3B4-552FADBDD53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7906" y="6326931"/>
            <a:ext cx="5268732" cy="273050"/>
          </a:xfrm>
        </p:spPr>
        <p:txBody>
          <a:bodyPr anchor="b">
            <a:normAutofit/>
          </a:bodyPr>
          <a:lstStyle>
            <a:lvl1pPr>
              <a:defRPr sz="7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Footer goes here. 2018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BE64A19C-7842-423F-A00C-8C040CF90AB0}"/>
              </a:ext>
            </a:extLst>
          </p:cNvPr>
          <p:cNvSpPr txBox="1">
            <a:spLocks/>
          </p:cNvSpPr>
          <p:nvPr userDrawn="1"/>
        </p:nvSpPr>
        <p:spPr>
          <a:xfrm>
            <a:off x="8488482" y="6298673"/>
            <a:ext cx="425455" cy="365125"/>
          </a:xfrm>
          <a:prstGeom prst="rect">
            <a:avLst/>
          </a:prstGeom>
        </p:spPr>
        <p:txBody>
          <a:bodyPr vert="horz" lIns="68598" tIns="34299" rIns="68598" bIns="34299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rgbClr val="4A4A4A"/>
                </a:solidFill>
                <a:latin typeface="+mn-lt"/>
                <a:ea typeface="Nunito" charset="0"/>
                <a:cs typeface="Nunito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4AD157B-5654-6A42-908C-B52E4C2991EB}" type="slidenum">
              <a:rPr lang="en-US" sz="750" smtClean="0"/>
              <a:pPr algn="r"/>
              <a:t>‹#›</a:t>
            </a:fld>
            <a:endParaRPr lang="en-US" sz="750" dirty="0"/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F2144972-FAA5-412C-AEEB-84AD6980C28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-11832" y="-3601"/>
            <a:ext cx="4729882" cy="6299149"/>
          </a:xfrm>
          <a:prstGeom prst="rtTriangle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245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/>
          <a:lstStyle/>
          <a:p>
            <a:fld id="{1FEAACC5-663E-4286-BD05-9749024C365D}" type="datetime1">
              <a:rPr lang="en-US" smtClean="0"/>
              <a:t>7/18/2023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/>
          <a:lstStyle/>
          <a:p>
            <a:fld id="{C436C4CB-B354-D14E-A583-45EC66DE2B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424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/>
          <a:lstStyle/>
          <a:p>
            <a:fld id="{AF3D9983-435B-495B-AA2E-A8E36FF24A2E}" type="datetime1">
              <a:rPr lang="en-US" smtClean="0"/>
              <a:t>7/18/2023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/>
          <a:lstStyle/>
          <a:p>
            <a:fld id="{C436C4CB-B354-D14E-A583-45EC66DE2B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590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/>
          <a:lstStyle/>
          <a:p>
            <a:fld id="{576A7329-8E57-43E0-ABA7-7BBEDAA3363B}" type="datetime1">
              <a:rPr lang="en-US" smtClean="0"/>
              <a:t>7/18/2023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/>
          <a:lstStyle/>
          <a:p>
            <a:fld id="{C436C4CB-B354-D14E-A583-45EC66DE2B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509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/>
          <a:lstStyle/>
          <a:p>
            <a:fld id="{E4D34792-9ADB-4014-93A4-0D0AEAA1446C}" type="datetime1">
              <a:rPr lang="en-US" smtClean="0"/>
              <a:t>7/18/2023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/>
          <a:lstStyle/>
          <a:p>
            <a:fld id="{C436C4CB-B354-D14E-A583-45EC66DE2B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852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/>
          <a:lstStyle/>
          <a:p>
            <a:fld id="{1195285A-C80B-4A4C-87FD-7AA93D00194C}" type="datetime1">
              <a:rPr lang="en-US" smtClean="0"/>
              <a:t>7/18/2023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/>
          <a:lstStyle/>
          <a:p>
            <a:fld id="{C436C4CB-B354-D14E-A583-45EC66DE2B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500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/>
          <a:lstStyle/>
          <a:p>
            <a:fld id="{5B704198-7A02-4E95-B1E0-9B8CE0ECB463}" type="datetime1">
              <a:rPr lang="en-US" smtClean="0"/>
              <a:t>7/18/2023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/>
          <a:lstStyle/>
          <a:p>
            <a:fld id="{C436C4CB-B354-D14E-A583-45EC66DE2B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990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/>
          <a:lstStyle/>
          <a:p>
            <a:fld id="{F742C48A-4E4E-4E0C-B89E-713E1FB3A255}" type="datetime1">
              <a:rPr lang="en-US" smtClean="0"/>
              <a:t>7/18/2023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/>
          <a:lstStyle/>
          <a:p>
            <a:fld id="{C436C4CB-B354-D14E-A583-45EC66DE2B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50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/>
          <a:lstStyle/>
          <a:p>
            <a:fld id="{EDD60193-D1F6-47D0-B1CB-446386B4207D}" type="datetime1">
              <a:rPr lang="en-US" smtClean="0"/>
              <a:t>7/18/2023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/>
          <a:lstStyle/>
          <a:p>
            <a:fld id="{C436C4CB-B354-D14E-A583-45EC66DE2B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040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2073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ctr" defTabSz="45717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2" indent="-342882" algn="l" defTabSz="457178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7" algn="l" defTabSz="457178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457178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457178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457178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rms.procurement.wayne.edu/Adv_bid/Adv_bid.html" TargetMode="External"/><Relationship Id="rId2" Type="http://schemas.openxmlformats.org/officeDocument/2006/relationships/hyperlink" Target="https://procurement.wayne.edu/buyer-commodity-assignments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solutions.sciquest.com/apps/Router/SupplierLogin?CustOrg=WayneState" TargetMode="External"/><Relationship Id="rId4" Type="http://schemas.openxmlformats.org/officeDocument/2006/relationships/hyperlink" Target="http://www.forms.procurement.wayne.edu/Adv_bid/Adv_Bid_Listserve.html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execed.wayne.edu/entrepreneurship/ptac" TargetMode="External"/><Relationship Id="rId5" Type="http://schemas.openxmlformats.org/officeDocument/2006/relationships/image" Target="../media/image20.jpeg"/><Relationship Id="rId4" Type="http://schemas.openxmlformats.org/officeDocument/2006/relationships/hyperlink" Target="mailto:ptac@wayne.edu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s://procurement.wayne.edu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 txBox="1">
            <a:spLocks/>
          </p:cNvSpPr>
          <p:nvPr/>
        </p:nvSpPr>
        <p:spPr>
          <a:xfrm>
            <a:off x="228600" y="1143000"/>
            <a:ext cx="8763000" cy="5257800"/>
          </a:xfrm>
          <a:prstGeom prst="rect">
            <a:avLst/>
          </a:prstGeom>
        </p:spPr>
        <p:txBody>
          <a:bodyPr/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200150" lvl="2" indent="-285750">
              <a:spcBef>
                <a:spcPct val="20000"/>
              </a:spcBef>
              <a:defRPr/>
            </a:pPr>
            <a:r>
              <a:rPr lang="en-US" sz="1400" dirty="0"/>
              <a:t>						</a:t>
            </a:r>
            <a:endParaRPr kumimoji="0" lang="en-US" sz="1400" b="1" i="0" u="dbl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057400" marR="0" lvl="4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" y="1554676"/>
            <a:ext cx="891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buFont typeface="Wingdings" pitchFamily="2" charset="2"/>
              <a:buChar char="Ø"/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Wingdings" pitchFamily="2" charset="2"/>
              <a:buChar char="Ø"/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228600" y="255776"/>
          <a:ext cx="8610600" cy="5219380"/>
        </p:xfrm>
        <a:graphic>
          <a:graphicData uri="http://schemas.openxmlformats.org/drawingml/2006/table">
            <a:tbl>
              <a:tblPr firstRow="1">
                <a:tableStyleId>{793D81CF-94F2-401A-BA57-92F5A7B2D0C5}</a:tableStyleId>
              </a:tblPr>
              <a:tblGrid>
                <a:gridCol w="861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9640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  <a:latin typeface="+mj-lt"/>
                          <a:cs typeface="Aharoni" pitchFamily="2" charset="-79"/>
                        </a:rPr>
                        <a:t>Wayne State University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66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01220">
                <a:tc>
                  <a:txBody>
                    <a:bodyPr/>
                    <a:lstStyle/>
                    <a:p>
                      <a:pPr marL="0" lvl="0" indent="0">
                        <a:buFont typeface="Wingdings" pitchFamily="2" charset="2"/>
                        <a:buNone/>
                      </a:pPr>
                      <a:endParaRPr lang="en-US" sz="800" b="1" dirty="0">
                        <a:latin typeface="Aparajita" pitchFamily="34" charset="0"/>
                        <a:cs typeface="Aparajita" pitchFamily="34" charset="0"/>
                      </a:endParaRPr>
                    </a:p>
                    <a:p>
                      <a:pPr marL="509587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sz="1100" b="1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parajita" pitchFamily="34" charset="0"/>
                      </a:endParaRPr>
                    </a:p>
                    <a:p>
                      <a:pPr marL="514350" marR="0" lvl="0" indent="-5143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endParaRPr lang="en-US" sz="2000" b="1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parajita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752600" y="1901132"/>
            <a:ext cx="541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  </a:t>
            </a:r>
            <a:endParaRPr lang="en-US" dirty="0"/>
          </a:p>
        </p:txBody>
      </p:sp>
      <p:sp>
        <p:nvSpPr>
          <p:cNvPr id="16" name="Rectangle 1027"/>
          <p:cNvSpPr txBox="1">
            <a:spLocks noChangeArrowheads="1"/>
          </p:cNvSpPr>
          <p:nvPr/>
        </p:nvSpPr>
        <p:spPr>
          <a:xfrm>
            <a:off x="571500" y="5418845"/>
            <a:ext cx="2362200" cy="7093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endParaRPr lang="en-US" altLang="en-US" sz="24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3FE085-9FD1-441C-A5DE-43B477EE1F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554676"/>
            <a:ext cx="6934200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5848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304800"/>
            <a:ext cx="6326187" cy="844549"/>
          </a:xfrm>
          <a:prstGeom prst="rect">
            <a:avLst/>
          </a:prstGeom>
          <a:solidFill>
            <a:srgbClr val="006458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b="1" noProof="1">
                <a:solidFill>
                  <a:schemeClr val="bg1"/>
                </a:solidFill>
              </a:rPr>
              <a:t>Our Website:</a:t>
            </a:r>
            <a:br>
              <a:rPr lang="en-US" altLang="en-US" b="1" dirty="0">
                <a:solidFill>
                  <a:schemeClr val="bg1"/>
                </a:solidFill>
              </a:rPr>
            </a:b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3315" name="Rectangle 10"/>
          <p:cNvSpPr>
            <a:spLocks noGrp="1" noChangeArrowheads="1"/>
          </p:cNvSpPr>
          <p:nvPr>
            <p:ph type="body" idx="4294967295"/>
          </p:nvPr>
        </p:nvSpPr>
        <p:spPr>
          <a:xfrm>
            <a:off x="1371600" y="1499727"/>
            <a:ext cx="6923088" cy="3938588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buFontTx/>
              <a:buNone/>
            </a:pPr>
            <a:endParaRPr lang="en-US" altLang="en-US" b="1" noProof="1"/>
          </a:p>
          <a:p>
            <a:pPr eaLnBrk="1" hangingPunct="1"/>
            <a:r>
              <a:rPr lang="en-US" altLang="en-US" sz="2800" b="1" noProof="1"/>
              <a:t>List of </a:t>
            </a:r>
            <a:r>
              <a:rPr lang="en-US" altLang="en-US" sz="2800" b="1" noProof="1">
                <a:hlinkClick r:id="rId2"/>
              </a:rPr>
              <a:t>Buyers by Commodity</a:t>
            </a:r>
            <a:endParaRPr lang="en-US" altLang="en-US" sz="2800" b="1" noProof="1"/>
          </a:p>
          <a:p>
            <a:pPr eaLnBrk="1" hangingPunct="1"/>
            <a:r>
              <a:rPr lang="en-US" altLang="en-US" sz="2800" b="1" noProof="1">
                <a:hlinkClick r:id="rId3"/>
              </a:rPr>
              <a:t>Advertised Bid Opportunities</a:t>
            </a:r>
            <a:endParaRPr lang="en-US" altLang="en-US" sz="2800" b="1" noProof="1"/>
          </a:p>
          <a:p>
            <a:pPr eaLnBrk="1" hangingPunct="1"/>
            <a:r>
              <a:rPr lang="en-US" altLang="en-US" sz="2800" b="1" noProof="1">
                <a:hlinkClick r:id="rId4"/>
              </a:rPr>
              <a:t>List Serve </a:t>
            </a:r>
            <a:r>
              <a:rPr lang="en-US" altLang="en-US" sz="2800" b="1" noProof="1"/>
              <a:t>for regularly bid commodities</a:t>
            </a:r>
          </a:p>
          <a:p>
            <a:pPr eaLnBrk="1" hangingPunct="1"/>
            <a:r>
              <a:rPr lang="en-US" altLang="en-US" sz="2800" b="1" noProof="1">
                <a:hlinkClick r:id="rId5"/>
              </a:rPr>
              <a:t>New Vendor Self-Serve</a:t>
            </a:r>
            <a:r>
              <a:rPr lang="en-US" altLang="en-US" sz="2800" b="1" noProof="1"/>
              <a:t> Registration</a:t>
            </a:r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318977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1751013" y="374650"/>
            <a:ext cx="6286500" cy="15287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/>
              <a:t> </a:t>
            </a:r>
            <a:br>
              <a:rPr lang="en-US" altLang="en-US"/>
            </a:br>
            <a:r>
              <a:rPr lang="en-US" altLang="en-US" b="1" noProof="1">
                <a:solidFill>
                  <a:schemeClr val="tx1"/>
                </a:solidFill>
              </a:rPr>
              <a:t>Our Website</a:t>
            </a:r>
            <a:r>
              <a:rPr lang="en-US" altLang="en-US" noProof="1">
                <a:solidFill>
                  <a:schemeClr val="tx1"/>
                </a:solidFill>
              </a:rPr>
              <a:t>:</a:t>
            </a:r>
            <a:br>
              <a:rPr lang="en-US" altLang="en-US" sz="5400">
                <a:solidFill>
                  <a:schemeClr val="tx1"/>
                </a:solidFill>
              </a:rPr>
            </a:br>
            <a:endParaRPr lang="en-US" altLang="en-US"/>
          </a:p>
        </p:txBody>
      </p:sp>
      <p:sp>
        <p:nvSpPr>
          <p:cNvPr id="14339" name="Rectangle 10"/>
          <p:cNvSpPr>
            <a:spLocks noGrp="1" noChangeArrowheads="1"/>
          </p:cNvSpPr>
          <p:nvPr>
            <p:ph type="body" idx="4294967295"/>
          </p:nvPr>
        </p:nvSpPr>
        <p:spPr>
          <a:xfrm>
            <a:off x="603250" y="2019300"/>
            <a:ext cx="7558088" cy="3938588"/>
          </a:xfrm>
          <a:prstGeom prst="rect">
            <a:avLst/>
          </a:prstGeom>
        </p:spPr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560"/>
            <a:ext cx="9144000" cy="5896328"/>
          </a:xfrm>
          <a:prstGeom prst="rect">
            <a:avLst/>
          </a:prstGeom>
        </p:spPr>
      </p:pic>
      <p:sp>
        <p:nvSpPr>
          <p:cNvPr id="7" name="Rectangle 9"/>
          <p:cNvSpPr txBox="1">
            <a:spLocks noChangeArrowheads="1"/>
          </p:cNvSpPr>
          <p:nvPr/>
        </p:nvSpPr>
        <p:spPr>
          <a:xfrm>
            <a:off x="0" y="5957888"/>
            <a:ext cx="9144000" cy="844549"/>
          </a:xfrm>
          <a:prstGeom prst="rect">
            <a:avLst/>
          </a:prstGeom>
          <a:solidFill>
            <a:srgbClr val="006458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algn="ctr" defTabSz="457178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b="1" noProof="1">
                <a:solidFill>
                  <a:schemeClr val="bg1"/>
                </a:solidFill>
              </a:rPr>
              <a:t>Our Website</a:t>
            </a:r>
            <a:br>
              <a:rPr lang="en-US" altLang="en-US" b="1" dirty="0">
                <a:solidFill>
                  <a:schemeClr val="bg1"/>
                </a:solidFill>
              </a:rPr>
            </a:br>
            <a:endParaRPr lang="en-US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318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1751013" y="374650"/>
            <a:ext cx="6286500" cy="15287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/>
              <a:t> </a:t>
            </a:r>
            <a:br>
              <a:rPr lang="en-US" altLang="en-US"/>
            </a:br>
            <a:r>
              <a:rPr lang="en-US" altLang="en-US" b="1" noProof="1">
                <a:solidFill>
                  <a:schemeClr val="tx1"/>
                </a:solidFill>
              </a:rPr>
              <a:t>Our Website</a:t>
            </a:r>
            <a:r>
              <a:rPr lang="en-US" altLang="en-US" noProof="1">
                <a:solidFill>
                  <a:schemeClr val="tx1"/>
                </a:solidFill>
              </a:rPr>
              <a:t>:</a:t>
            </a:r>
            <a:br>
              <a:rPr lang="en-US" altLang="en-US" sz="5400">
                <a:solidFill>
                  <a:schemeClr val="tx1"/>
                </a:solidFill>
              </a:rPr>
            </a:br>
            <a:endParaRPr lang="en-US" altLang="en-US"/>
          </a:p>
        </p:txBody>
      </p:sp>
      <p:sp>
        <p:nvSpPr>
          <p:cNvPr id="14339" name="Rectangle 10"/>
          <p:cNvSpPr>
            <a:spLocks noGrp="1" noChangeArrowheads="1"/>
          </p:cNvSpPr>
          <p:nvPr>
            <p:ph type="body" idx="4294967295"/>
          </p:nvPr>
        </p:nvSpPr>
        <p:spPr>
          <a:xfrm>
            <a:off x="603250" y="2019300"/>
            <a:ext cx="7558088" cy="3938588"/>
          </a:xfrm>
          <a:prstGeom prst="rect">
            <a:avLst/>
          </a:prstGeom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7" name="Rectangle 9"/>
          <p:cNvSpPr txBox="1">
            <a:spLocks noChangeArrowheads="1"/>
          </p:cNvSpPr>
          <p:nvPr/>
        </p:nvSpPr>
        <p:spPr>
          <a:xfrm>
            <a:off x="0" y="5957888"/>
            <a:ext cx="9144000" cy="844549"/>
          </a:xfrm>
          <a:prstGeom prst="rect">
            <a:avLst/>
          </a:prstGeom>
          <a:solidFill>
            <a:srgbClr val="006458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algn="ctr" defTabSz="457178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b="1" dirty="0">
                <a:solidFill>
                  <a:schemeClr val="bg1"/>
                </a:solidFill>
              </a:rPr>
              <a:t>Our Buyers</a:t>
            </a:r>
            <a:br>
              <a:rPr lang="en-US" altLang="en-US" b="1" dirty="0">
                <a:solidFill>
                  <a:schemeClr val="bg1"/>
                </a:solidFill>
              </a:rPr>
            </a:br>
            <a:endParaRPr lang="en-US" altLang="en-US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4597"/>
            <a:ext cx="9144000" cy="5593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0327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1751013" y="374650"/>
            <a:ext cx="6286500" cy="15287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/>
              <a:t> </a:t>
            </a:r>
            <a:br>
              <a:rPr lang="en-US" altLang="en-US"/>
            </a:br>
            <a:r>
              <a:rPr lang="en-US" altLang="en-US" b="1" noProof="1">
                <a:solidFill>
                  <a:schemeClr val="tx1"/>
                </a:solidFill>
              </a:rPr>
              <a:t>Our Website</a:t>
            </a:r>
            <a:r>
              <a:rPr lang="en-US" altLang="en-US" noProof="1">
                <a:solidFill>
                  <a:schemeClr val="tx1"/>
                </a:solidFill>
              </a:rPr>
              <a:t>:</a:t>
            </a:r>
            <a:br>
              <a:rPr lang="en-US" altLang="en-US" sz="5400">
                <a:solidFill>
                  <a:schemeClr val="tx1"/>
                </a:solidFill>
              </a:rPr>
            </a:br>
            <a:endParaRPr lang="en-US" altLang="en-US"/>
          </a:p>
        </p:txBody>
      </p:sp>
      <p:sp>
        <p:nvSpPr>
          <p:cNvPr id="14339" name="Rectangle 10"/>
          <p:cNvSpPr>
            <a:spLocks noGrp="1" noChangeArrowheads="1"/>
          </p:cNvSpPr>
          <p:nvPr>
            <p:ph type="body" idx="4294967295"/>
          </p:nvPr>
        </p:nvSpPr>
        <p:spPr>
          <a:xfrm>
            <a:off x="603250" y="2019300"/>
            <a:ext cx="7558088" cy="3938588"/>
          </a:xfrm>
          <a:prstGeom prst="rect">
            <a:avLst/>
          </a:prstGeom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7" name="Rectangle 9"/>
          <p:cNvSpPr txBox="1">
            <a:spLocks noChangeArrowheads="1"/>
          </p:cNvSpPr>
          <p:nvPr/>
        </p:nvSpPr>
        <p:spPr>
          <a:xfrm>
            <a:off x="0" y="5957888"/>
            <a:ext cx="9144000" cy="844549"/>
          </a:xfrm>
          <a:prstGeom prst="rect">
            <a:avLst/>
          </a:prstGeom>
          <a:solidFill>
            <a:srgbClr val="006458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algn="ctr" defTabSz="457178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b="1" noProof="1">
                <a:solidFill>
                  <a:schemeClr val="bg1"/>
                </a:solidFill>
              </a:rPr>
              <a:t>Buyers by Commodity</a:t>
            </a:r>
            <a:br>
              <a:rPr lang="en-US" altLang="en-US" b="1" dirty="0">
                <a:solidFill>
                  <a:schemeClr val="bg1"/>
                </a:solidFill>
              </a:rPr>
            </a:br>
            <a:endParaRPr lang="en-US" altLang="en-US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126" y="0"/>
            <a:ext cx="9153126" cy="6089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812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1751013" y="374650"/>
            <a:ext cx="6286500" cy="15287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/>
              <a:t> </a:t>
            </a:r>
            <a:br>
              <a:rPr lang="en-US" altLang="en-US"/>
            </a:br>
            <a:r>
              <a:rPr lang="en-US" altLang="en-US" b="1" noProof="1">
                <a:solidFill>
                  <a:schemeClr val="tx1"/>
                </a:solidFill>
              </a:rPr>
              <a:t>Our Website</a:t>
            </a:r>
            <a:r>
              <a:rPr lang="en-US" altLang="en-US" noProof="1">
                <a:solidFill>
                  <a:schemeClr val="tx1"/>
                </a:solidFill>
              </a:rPr>
              <a:t>:</a:t>
            </a:r>
            <a:br>
              <a:rPr lang="en-US" altLang="en-US" sz="5400">
                <a:solidFill>
                  <a:schemeClr val="tx1"/>
                </a:solidFill>
              </a:rPr>
            </a:br>
            <a:endParaRPr lang="en-US" altLang="en-US"/>
          </a:p>
        </p:txBody>
      </p:sp>
      <p:sp>
        <p:nvSpPr>
          <p:cNvPr id="14339" name="Rectangle 10"/>
          <p:cNvSpPr>
            <a:spLocks noGrp="1" noChangeArrowheads="1"/>
          </p:cNvSpPr>
          <p:nvPr>
            <p:ph type="body" idx="4294967295"/>
          </p:nvPr>
        </p:nvSpPr>
        <p:spPr>
          <a:xfrm>
            <a:off x="603250" y="2019300"/>
            <a:ext cx="7558088" cy="3938588"/>
          </a:xfrm>
          <a:prstGeom prst="rect">
            <a:avLst/>
          </a:prstGeom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7" name="Rectangle 9"/>
          <p:cNvSpPr txBox="1">
            <a:spLocks noChangeArrowheads="1"/>
          </p:cNvSpPr>
          <p:nvPr/>
        </p:nvSpPr>
        <p:spPr>
          <a:xfrm>
            <a:off x="0" y="5957888"/>
            <a:ext cx="9144000" cy="844549"/>
          </a:xfrm>
          <a:prstGeom prst="rect">
            <a:avLst/>
          </a:prstGeom>
          <a:solidFill>
            <a:srgbClr val="006458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algn="ctr" defTabSz="457178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b="1" noProof="1">
                <a:solidFill>
                  <a:schemeClr val="bg1"/>
                </a:solidFill>
              </a:rPr>
              <a:t>Advertised Bids</a:t>
            </a:r>
            <a:br>
              <a:rPr lang="en-US" altLang="en-US" b="1" dirty="0">
                <a:solidFill>
                  <a:schemeClr val="bg1"/>
                </a:solidFill>
              </a:rPr>
            </a:br>
            <a:endParaRPr lang="en-US" altLang="en-US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1" y="269091"/>
            <a:ext cx="9144000" cy="568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0736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1751013" y="374650"/>
            <a:ext cx="6286500" cy="15287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/>
              <a:t> </a:t>
            </a:r>
            <a:br>
              <a:rPr lang="en-US" altLang="en-US"/>
            </a:br>
            <a:r>
              <a:rPr lang="en-US" altLang="en-US" b="1" noProof="1">
                <a:solidFill>
                  <a:schemeClr val="tx1"/>
                </a:solidFill>
              </a:rPr>
              <a:t>Our Website</a:t>
            </a:r>
            <a:r>
              <a:rPr lang="en-US" altLang="en-US" noProof="1">
                <a:solidFill>
                  <a:schemeClr val="tx1"/>
                </a:solidFill>
              </a:rPr>
              <a:t>:</a:t>
            </a:r>
            <a:br>
              <a:rPr lang="en-US" altLang="en-US" sz="5400">
                <a:solidFill>
                  <a:schemeClr val="tx1"/>
                </a:solidFill>
              </a:rPr>
            </a:br>
            <a:endParaRPr lang="en-US" altLang="en-US"/>
          </a:p>
        </p:txBody>
      </p:sp>
      <p:sp>
        <p:nvSpPr>
          <p:cNvPr id="14339" name="Rectangle 10"/>
          <p:cNvSpPr>
            <a:spLocks noGrp="1" noChangeArrowheads="1"/>
          </p:cNvSpPr>
          <p:nvPr>
            <p:ph type="body" idx="4294967295"/>
          </p:nvPr>
        </p:nvSpPr>
        <p:spPr>
          <a:xfrm>
            <a:off x="603250" y="2019300"/>
            <a:ext cx="7558088" cy="3938588"/>
          </a:xfrm>
          <a:prstGeom prst="rect">
            <a:avLst/>
          </a:prstGeom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7" name="Rectangle 9"/>
          <p:cNvSpPr txBox="1">
            <a:spLocks noChangeArrowheads="1"/>
          </p:cNvSpPr>
          <p:nvPr/>
        </p:nvSpPr>
        <p:spPr>
          <a:xfrm>
            <a:off x="0" y="5957888"/>
            <a:ext cx="9144000" cy="844549"/>
          </a:xfrm>
          <a:prstGeom prst="rect">
            <a:avLst/>
          </a:prstGeom>
          <a:solidFill>
            <a:srgbClr val="006458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algn="ctr" defTabSz="457178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b="1" noProof="1">
                <a:solidFill>
                  <a:schemeClr val="bg1"/>
                </a:solidFill>
              </a:rPr>
              <a:t>Advertised Bids</a:t>
            </a:r>
            <a:br>
              <a:rPr lang="en-US" altLang="en-US" b="1" dirty="0">
                <a:solidFill>
                  <a:schemeClr val="bg1"/>
                </a:solidFill>
              </a:rPr>
            </a:br>
            <a:endParaRPr lang="en-US" altLang="en-US" b="1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C5CFB6C-8B1C-45B5-B670-2A2CBDFDC8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516" y="154216"/>
            <a:ext cx="8347556" cy="5803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2250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1751013" y="374650"/>
            <a:ext cx="6286500" cy="15287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/>
              <a:t> </a:t>
            </a:r>
            <a:br>
              <a:rPr lang="en-US" altLang="en-US"/>
            </a:br>
            <a:r>
              <a:rPr lang="en-US" altLang="en-US" b="1" noProof="1">
                <a:solidFill>
                  <a:schemeClr val="tx1"/>
                </a:solidFill>
              </a:rPr>
              <a:t>Our Website</a:t>
            </a:r>
            <a:r>
              <a:rPr lang="en-US" altLang="en-US" noProof="1">
                <a:solidFill>
                  <a:schemeClr val="tx1"/>
                </a:solidFill>
              </a:rPr>
              <a:t>:</a:t>
            </a:r>
            <a:br>
              <a:rPr lang="en-US" altLang="en-US" sz="5400">
                <a:solidFill>
                  <a:schemeClr val="tx1"/>
                </a:solidFill>
              </a:rPr>
            </a:br>
            <a:endParaRPr lang="en-US" altLang="en-US"/>
          </a:p>
        </p:txBody>
      </p:sp>
      <p:sp>
        <p:nvSpPr>
          <p:cNvPr id="14339" name="Rectangle 10"/>
          <p:cNvSpPr>
            <a:spLocks noGrp="1" noChangeArrowheads="1"/>
          </p:cNvSpPr>
          <p:nvPr>
            <p:ph type="body" idx="4294967295"/>
          </p:nvPr>
        </p:nvSpPr>
        <p:spPr>
          <a:xfrm>
            <a:off x="603250" y="2019300"/>
            <a:ext cx="7558088" cy="3938588"/>
          </a:xfrm>
          <a:prstGeom prst="rect">
            <a:avLst/>
          </a:prstGeom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7" name="Rectangle 9"/>
          <p:cNvSpPr txBox="1">
            <a:spLocks noChangeArrowheads="1"/>
          </p:cNvSpPr>
          <p:nvPr/>
        </p:nvSpPr>
        <p:spPr>
          <a:xfrm>
            <a:off x="0" y="5957888"/>
            <a:ext cx="9144000" cy="844549"/>
          </a:xfrm>
          <a:prstGeom prst="rect">
            <a:avLst/>
          </a:prstGeom>
          <a:solidFill>
            <a:srgbClr val="006458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algn="ctr" defTabSz="457178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b="1" noProof="1">
                <a:solidFill>
                  <a:schemeClr val="bg1"/>
                </a:solidFill>
              </a:rPr>
              <a:t>Our ListServ</a:t>
            </a:r>
            <a:br>
              <a:rPr lang="en-US" altLang="en-US" b="1" dirty="0">
                <a:solidFill>
                  <a:schemeClr val="bg1"/>
                </a:solidFill>
              </a:rPr>
            </a:br>
            <a:endParaRPr lang="en-US" altLang="en-US" b="1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DC8112-4049-45DD-BCAB-F78CFEEF8C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975" y="-13776"/>
            <a:ext cx="8528050" cy="5971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8934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1751013" y="374650"/>
            <a:ext cx="6286500" cy="15287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/>
              <a:t> </a:t>
            </a:r>
            <a:br>
              <a:rPr lang="en-US" altLang="en-US"/>
            </a:br>
            <a:r>
              <a:rPr lang="en-US" altLang="en-US" b="1" noProof="1">
                <a:solidFill>
                  <a:schemeClr val="tx1"/>
                </a:solidFill>
              </a:rPr>
              <a:t>Our Website</a:t>
            </a:r>
            <a:r>
              <a:rPr lang="en-US" altLang="en-US" noProof="1">
                <a:solidFill>
                  <a:schemeClr val="tx1"/>
                </a:solidFill>
              </a:rPr>
              <a:t>:</a:t>
            </a:r>
            <a:br>
              <a:rPr lang="en-US" altLang="en-US" sz="5400">
                <a:solidFill>
                  <a:schemeClr val="tx1"/>
                </a:solidFill>
              </a:rPr>
            </a:br>
            <a:endParaRPr lang="en-US" altLang="en-US"/>
          </a:p>
        </p:txBody>
      </p:sp>
      <p:sp>
        <p:nvSpPr>
          <p:cNvPr id="14339" name="Rectangle 10"/>
          <p:cNvSpPr>
            <a:spLocks noGrp="1" noChangeArrowheads="1"/>
          </p:cNvSpPr>
          <p:nvPr>
            <p:ph type="body" idx="4294967295"/>
          </p:nvPr>
        </p:nvSpPr>
        <p:spPr>
          <a:xfrm>
            <a:off x="603250" y="2019300"/>
            <a:ext cx="7558088" cy="3938588"/>
          </a:xfrm>
          <a:prstGeom prst="rect">
            <a:avLst/>
          </a:prstGeom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7" name="Rectangle 9"/>
          <p:cNvSpPr txBox="1">
            <a:spLocks noChangeArrowheads="1"/>
          </p:cNvSpPr>
          <p:nvPr/>
        </p:nvSpPr>
        <p:spPr>
          <a:xfrm>
            <a:off x="0" y="5957888"/>
            <a:ext cx="9144000" cy="844549"/>
          </a:xfrm>
          <a:prstGeom prst="rect">
            <a:avLst/>
          </a:prstGeom>
          <a:solidFill>
            <a:srgbClr val="006458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algn="ctr" defTabSz="457178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b="1" noProof="1">
                <a:solidFill>
                  <a:schemeClr val="bg1"/>
                </a:solidFill>
              </a:rPr>
              <a:t>New Supplier Application</a:t>
            </a:r>
            <a:br>
              <a:rPr lang="en-US" altLang="en-US" b="1" dirty="0">
                <a:solidFill>
                  <a:schemeClr val="bg1"/>
                </a:solidFill>
              </a:rPr>
            </a:br>
            <a:endParaRPr lang="en-US" altLang="en-US" b="1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6A9579E-4F81-4802-86DF-457CF86251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09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5823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1751013" y="374650"/>
            <a:ext cx="6286500" cy="15287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/>
              <a:t> </a:t>
            </a:r>
            <a:br>
              <a:rPr lang="en-US" altLang="en-US"/>
            </a:br>
            <a:r>
              <a:rPr lang="en-US" altLang="en-US" b="1" noProof="1">
                <a:solidFill>
                  <a:schemeClr val="tx1"/>
                </a:solidFill>
              </a:rPr>
              <a:t>Our Website</a:t>
            </a:r>
            <a:r>
              <a:rPr lang="en-US" altLang="en-US" noProof="1">
                <a:solidFill>
                  <a:schemeClr val="tx1"/>
                </a:solidFill>
              </a:rPr>
              <a:t>:</a:t>
            </a:r>
            <a:br>
              <a:rPr lang="en-US" altLang="en-US" sz="5400">
                <a:solidFill>
                  <a:schemeClr val="tx1"/>
                </a:solidFill>
              </a:rPr>
            </a:br>
            <a:endParaRPr lang="en-US" altLang="en-US"/>
          </a:p>
        </p:txBody>
      </p:sp>
      <p:sp>
        <p:nvSpPr>
          <p:cNvPr id="14339" name="Rectangle 10"/>
          <p:cNvSpPr>
            <a:spLocks noGrp="1" noChangeArrowheads="1"/>
          </p:cNvSpPr>
          <p:nvPr>
            <p:ph type="body" idx="4294967295"/>
          </p:nvPr>
        </p:nvSpPr>
        <p:spPr>
          <a:xfrm>
            <a:off x="603250" y="2019300"/>
            <a:ext cx="7558088" cy="3938588"/>
          </a:xfrm>
          <a:prstGeom prst="rect">
            <a:avLst/>
          </a:prstGeom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7" name="Rectangle 9"/>
          <p:cNvSpPr txBox="1">
            <a:spLocks noChangeArrowheads="1"/>
          </p:cNvSpPr>
          <p:nvPr/>
        </p:nvSpPr>
        <p:spPr>
          <a:xfrm>
            <a:off x="0" y="5957888"/>
            <a:ext cx="9144000" cy="844549"/>
          </a:xfrm>
          <a:prstGeom prst="rect">
            <a:avLst/>
          </a:prstGeom>
          <a:solidFill>
            <a:srgbClr val="006458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algn="ctr" defTabSz="457178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b="1" noProof="1">
                <a:solidFill>
                  <a:schemeClr val="bg1"/>
                </a:solidFill>
              </a:rPr>
              <a:t>APEX at Wayne State</a:t>
            </a:r>
            <a:br>
              <a:rPr lang="en-US" altLang="en-US" b="1" dirty="0">
                <a:solidFill>
                  <a:schemeClr val="bg1"/>
                </a:solidFill>
              </a:rPr>
            </a:br>
            <a:endParaRPr lang="en-US" altLang="en-US" b="1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7A7842-9C83-4794-8AEF-DE6E6960F5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017" y="55563"/>
            <a:ext cx="8407966" cy="590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8590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1378EC2-150C-4EE4-9D5D-FB06C2B7E0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879" y="3257505"/>
            <a:ext cx="4160637" cy="1429122"/>
          </a:xfrm>
        </p:spPr>
        <p:txBody>
          <a:bodyPr/>
          <a:lstStyle/>
          <a:p>
            <a:r>
              <a:rPr lang="en-US" sz="2401" dirty="0"/>
              <a:t>Providing assistance to Detroit-based small businesses looking for federal, state, and local government contracts.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1D447C41-A12D-463E-B7BB-5AF69E39F357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" t="1697" r="2339" b="2287"/>
          <a:stretch/>
        </p:blipFill>
        <p:spPr>
          <a:xfrm>
            <a:off x="4180533" y="1041025"/>
            <a:ext cx="3608496" cy="3616635"/>
          </a:xfrm>
        </p:spPr>
      </p:pic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1ED2329A-B0AD-4B5E-94D0-5AFAA0BB7DF4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21" t="2545" r="30628" b="1546"/>
          <a:stretch/>
        </p:blipFill>
        <p:spPr>
          <a:xfrm>
            <a:off x="6888260" y="2919876"/>
            <a:ext cx="1982321" cy="1986793"/>
          </a:xfrm>
        </p:spPr>
      </p:pic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5C55EB54-C091-4DFD-8B2A-25FE069E2724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03" r="15895"/>
          <a:stretch/>
        </p:blipFill>
        <p:spPr>
          <a:xfrm>
            <a:off x="3775521" y="3658228"/>
            <a:ext cx="2153889" cy="2158747"/>
          </a:xfrm>
        </p:spPr>
      </p:pic>
    </p:spTree>
    <p:extLst>
      <p:ext uri="{BB962C8B-B14F-4D97-AF65-F5344CB8AC3E}">
        <p14:creationId xmlns:p14="http://schemas.microsoft.com/office/powerpoint/2010/main" val="591117578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26"/>
          <p:cNvSpPr>
            <a:spLocks noGrp="1" noChangeArrowheads="1"/>
          </p:cNvSpPr>
          <p:nvPr>
            <p:ph type="ctrTitle" idx="4294967295"/>
          </p:nvPr>
        </p:nvSpPr>
        <p:spPr>
          <a:xfrm>
            <a:off x="1484313" y="1103313"/>
            <a:ext cx="6707187" cy="3525837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en-US" sz="5600" b="1" dirty="0">
                <a:solidFill>
                  <a:schemeClr val="tx1"/>
                </a:solidFill>
              </a:rPr>
              <a:t>Doing Business with  </a:t>
            </a:r>
            <a:br>
              <a:rPr lang="en-US" altLang="en-US" sz="5600" b="1" dirty="0">
                <a:solidFill>
                  <a:schemeClr val="tx1"/>
                </a:solidFill>
              </a:rPr>
            </a:br>
            <a:r>
              <a:rPr lang="en-US" altLang="en-US" sz="5600" b="1" dirty="0">
                <a:solidFill>
                  <a:schemeClr val="tx1"/>
                </a:solidFill>
              </a:rPr>
              <a:t>Wayne State University</a:t>
            </a:r>
            <a:endParaRPr lang="en-US" altLang="en-US" sz="5600" b="1" dirty="0"/>
          </a:p>
        </p:txBody>
      </p:sp>
      <p:sp>
        <p:nvSpPr>
          <p:cNvPr id="3075" name="Rectangle 1027"/>
          <p:cNvSpPr>
            <a:spLocks noGrp="1" noChangeArrowheads="1"/>
          </p:cNvSpPr>
          <p:nvPr>
            <p:ph type="subTitle" idx="4294967295"/>
          </p:nvPr>
        </p:nvSpPr>
        <p:spPr>
          <a:xfrm>
            <a:off x="990600" y="4031457"/>
            <a:ext cx="7696200" cy="1073944"/>
          </a:xfrm>
          <a:prstGeom prst="rect">
            <a:avLst/>
          </a:prstGeom>
        </p:spPr>
        <p:txBody>
          <a:bodyPr/>
          <a:lstStyle/>
          <a:p>
            <a:pPr marL="0" indent="0" eaLnBrk="1" hangingPunct="1">
              <a:buFontTx/>
              <a:buNone/>
            </a:pPr>
            <a:endParaRPr lang="en-US" altLang="en-US" b="1" dirty="0"/>
          </a:p>
        </p:txBody>
      </p:sp>
    </p:spTree>
    <p:extLst>
      <p:ext uri="{BB962C8B-B14F-4D97-AF65-F5344CB8AC3E}">
        <p14:creationId xmlns:p14="http://schemas.microsoft.com/office/powerpoint/2010/main" val="40285494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aphic 1">
            <a:extLst>
              <a:ext uri="{FF2B5EF4-FFF2-40B4-BE49-F238E27FC236}">
                <a16:creationId xmlns:a16="http://schemas.microsoft.com/office/drawing/2014/main" id="{7FEE737A-E8DB-4E8D-A2EF-ECF72441A723}"/>
              </a:ext>
            </a:extLst>
          </p:cNvPr>
          <p:cNvGrpSpPr/>
          <p:nvPr/>
        </p:nvGrpSpPr>
        <p:grpSpPr>
          <a:xfrm>
            <a:off x="0" y="856580"/>
            <a:ext cx="4831393" cy="4717490"/>
            <a:chOff x="0" y="0"/>
            <a:chExt cx="6431464" cy="6279838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6A5B0388-2F9E-4748-9889-4B3962361A67}"/>
                </a:ext>
              </a:extLst>
            </p:cNvPr>
            <p:cNvSpPr/>
            <p:nvPr/>
          </p:nvSpPr>
          <p:spPr>
            <a:xfrm>
              <a:off x="17758" y="-12567"/>
              <a:ext cx="6406193" cy="3209414"/>
            </a:xfrm>
            <a:custGeom>
              <a:avLst/>
              <a:gdLst>
                <a:gd name="connsiteX0" fmla="*/ 12567 w 6406193"/>
                <a:gd name="connsiteY0" fmla="*/ 12567 h 3209414"/>
                <a:gd name="connsiteX1" fmla="*/ 3209346 w 6406193"/>
                <a:gd name="connsiteY1" fmla="*/ 3209346 h 3209414"/>
                <a:gd name="connsiteX2" fmla="*/ 6406125 w 6406193"/>
                <a:gd name="connsiteY2" fmla="*/ 12567 h 3209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06193" h="3209414">
                  <a:moveTo>
                    <a:pt x="12567" y="12567"/>
                  </a:moveTo>
                  <a:lnTo>
                    <a:pt x="3209346" y="3209346"/>
                  </a:lnTo>
                  <a:lnTo>
                    <a:pt x="6406125" y="12567"/>
                  </a:lnTo>
                  <a:close/>
                </a:path>
              </a:pathLst>
            </a:custGeom>
            <a:solidFill>
              <a:schemeClr val="accent5"/>
            </a:solidFill>
            <a:ln w="12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F9E759D-0C4B-4CEC-9833-BCE56F9E8C18}"/>
                </a:ext>
              </a:extLst>
            </p:cNvPr>
            <p:cNvSpPr/>
            <p:nvPr/>
          </p:nvSpPr>
          <p:spPr>
            <a:xfrm>
              <a:off x="-12567" y="-12567"/>
              <a:ext cx="6444099" cy="6292473"/>
            </a:xfrm>
            <a:custGeom>
              <a:avLst/>
              <a:gdLst>
                <a:gd name="connsiteX0" fmla="*/ 42892 w 6444099"/>
                <a:gd name="connsiteY0" fmla="*/ 6272189 h 6292473"/>
                <a:gd name="connsiteX1" fmla="*/ 42892 w 6444099"/>
                <a:gd name="connsiteY1" fmla="*/ 6292405 h 6292473"/>
                <a:gd name="connsiteX2" fmla="*/ 237479 w 6444099"/>
                <a:gd name="connsiteY2" fmla="*/ 6292405 h 6292473"/>
                <a:gd name="connsiteX3" fmla="*/ 3230826 w 6444099"/>
                <a:gd name="connsiteY3" fmla="*/ 3297794 h 6292473"/>
                <a:gd name="connsiteX4" fmla="*/ 6225438 w 6444099"/>
                <a:gd name="connsiteY4" fmla="*/ 6292405 h 6292473"/>
                <a:gd name="connsiteX5" fmla="*/ 6440241 w 6444099"/>
                <a:gd name="connsiteY5" fmla="*/ 6292405 h 6292473"/>
                <a:gd name="connsiteX6" fmla="*/ 160402 w 6444099"/>
                <a:gd name="connsiteY6" fmla="*/ 12567 h 6292473"/>
                <a:gd name="connsiteX7" fmla="*/ 12567 w 6444099"/>
                <a:gd name="connsiteY7" fmla="*/ 12567 h 6292473"/>
                <a:gd name="connsiteX8" fmla="*/ 12567 w 6444099"/>
                <a:gd name="connsiteY8" fmla="*/ 79535 h 6292473"/>
                <a:gd name="connsiteX9" fmla="*/ 3124688 w 6444099"/>
                <a:gd name="connsiteY9" fmla="*/ 3191656 h 6292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44099" h="6292473">
                  <a:moveTo>
                    <a:pt x="42892" y="6272189"/>
                  </a:moveTo>
                  <a:lnTo>
                    <a:pt x="42892" y="6292405"/>
                  </a:lnTo>
                  <a:lnTo>
                    <a:pt x="237479" y="6292405"/>
                  </a:lnTo>
                  <a:lnTo>
                    <a:pt x="3230826" y="3297794"/>
                  </a:lnTo>
                  <a:lnTo>
                    <a:pt x="6225438" y="6292405"/>
                  </a:lnTo>
                  <a:lnTo>
                    <a:pt x="6440241" y="6292405"/>
                  </a:lnTo>
                  <a:lnTo>
                    <a:pt x="160402" y="12567"/>
                  </a:lnTo>
                  <a:lnTo>
                    <a:pt x="12567" y="12567"/>
                  </a:lnTo>
                  <a:lnTo>
                    <a:pt x="12567" y="79535"/>
                  </a:lnTo>
                  <a:lnTo>
                    <a:pt x="3124688" y="3191656"/>
                  </a:lnTo>
                  <a:close/>
                </a:path>
              </a:pathLst>
            </a:custGeom>
            <a:solidFill>
              <a:srgbClr val="FFFFFF"/>
            </a:solidFill>
            <a:ln w="12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B3B1906E-2472-40DE-BE76-DC37B737C8F2}"/>
              </a:ext>
            </a:extLst>
          </p:cNvPr>
          <p:cNvSpPr/>
          <p:nvPr/>
        </p:nvSpPr>
        <p:spPr>
          <a:xfrm>
            <a:off x="7658904" y="856580"/>
            <a:ext cx="1479556" cy="11807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9" name="Isosceles Triangle 48">
            <a:extLst>
              <a:ext uri="{FF2B5EF4-FFF2-40B4-BE49-F238E27FC236}">
                <a16:creationId xmlns:a16="http://schemas.microsoft.com/office/drawing/2014/main" id="{FA41E098-CAF6-4781-A9DB-CA2BEE249F27}"/>
              </a:ext>
            </a:extLst>
          </p:cNvPr>
          <p:cNvSpPr/>
          <p:nvPr/>
        </p:nvSpPr>
        <p:spPr>
          <a:xfrm rot="8100000">
            <a:off x="2954189" y="1756133"/>
            <a:ext cx="3114603" cy="2793806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81787F4C-AC07-4B01-9937-964D05226B06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2" t="6616" r="2675" b="39973"/>
          <a:stretch/>
        </p:blipFill>
        <p:spPr>
          <a:xfrm>
            <a:off x="-11832" y="853879"/>
            <a:ext cx="4729882" cy="4725592"/>
          </a:xfrm>
        </p:spPr>
      </p:pic>
      <p:sp>
        <p:nvSpPr>
          <p:cNvPr id="29" name="Content Placeholder 6">
            <a:extLst>
              <a:ext uri="{FF2B5EF4-FFF2-40B4-BE49-F238E27FC236}">
                <a16:creationId xmlns:a16="http://schemas.microsoft.com/office/drawing/2014/main" id="{08C8B133-B9C0-4BFF-8F68-BDFB471AD332}"/>
              </a:ext>
            </a:extLst>
          </p:cNvPr>
          <p:cNvSpPr txBox="1">
            <a:spLocks/>
          </p:cNvSpPr>
          <p:nvPr/>
        </p:nvSpPr>
        <p:spPr>
          <a:xfrm>
            <a:off x="4229011" y="2039321"/>
            <a:ext cx="4573191" cy="247081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+mj-lt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244" indent="-257244">
              <a:lnSpc>
                <a:spcPct val="10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tx2"/>
                </a:solidFill>
                <a:latin typeface="+mj-lt"/>
              </a:rPr>
              <a:t>One-on-one counseling related to government contracts</a:t>
            </a:r>
          </a:p>
          <a:p>
            <a:pPr marL="257244" indent="-257244">
              <a:lnSpc>
                <a:spcPct val="10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tx2"/>
                </a:solidFill>
                <a:latin typeface="+mj-lt"/>
              </a:rPr>
              <a:t>Free training seminars on the government marketplace</a:t>
            </a:r>
          </a:p>
          <a:p>
            <a:pPr marL="257244" indent="-257244">
              <a:lnSpc>
                <a:spcPct val="10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tx2"/>
                </a:solidFill>
                <a:latin typeface="+mj-lt"/>
              </a:rPr>
              <a:t>Assistance with completing registrations and certifications</a:t>
            </a:r>
          </a:p>
          <a:p>
            <a:pPr marL="257244" indent="-257244">
              <a:lnSpc>
                <a:spcPct val="10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b="1" dirty="0" err="1">
                <a:solidFill>
                  <a:schemeClr val="tx2"/>
                </a:solidFill>
                <a:latin typeface="+mj-lt"/>
              </a:rPr>
              <a:t>Bidmatching</a:t>
            </a:r>
            <a:r>
              <a:rPr lang="en-US" sz="1800" b="1" dirty="0">
                <a:solidFill>
                  <a:schemeClr val="tx2"/>
                </a:solidFill>
                <a:latin typeface="+mj-lt"/>
              </a:rPr>
              <a:t> to quickly identify government opportunities</a:t>
            </a:r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F211E9C9-98A1-4DB8-A796-DE4E91D8CCD1}"/>
              </a:ext>
            </a:extLst>
          </p:cNvPr>
          <p:cNvSpPr txBox="1">
            <a:spLocks/>
          </p:cNvSpPr>
          <p:nvPr/>
        </p:nvSpPr>
        <p:spPr>
          <a:xfrm>
            <a:off x="1222097" y="1073590"/>
            <a:ext cx="2777340" cy="979025"/>
          </a:xfrm>
          <a:prstGeom prst="rect">
            <a:avLst/>
          </a:prstGeom>
        </p:spPr>
        <p:txBody>
          <a:bodyPr vert="horz" lIns="68598" tIns="34299" rIns="68598" bIns="34299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+mj-lt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5000"/>
              </a:lnSpc>
              <a:spcBef>
                <a:spcPts val="0"/>
              </a:spcBef>
              <a:buClr>
                <a:srgbClr val="000099"/>
              </a:buClr>
            </a:pPr>
            <a:r>
              <a:rPr lang="en-US" sz="2401" b="1" dirty="0">
                <a:solidFill>
                  <a:schemeClr val="tx2"/>
                </a:solidFill>
                <a:latin typeface="+mj-lt"/>
                <a:hlinkClick r:id="rId4"/>
              </a:rPr>
              <a:t>ptac@wayne.edu</a:t>
            </a:r>
            <a:endParaRPr lang="en-US" sz="2401" b="1" dirty="0">
              <a:solidFill>
                <a:schemeClr val="tx2"/>
              </a:solidFill>
              <a:latin typeface="+mj-lt"/>
            </a:endParaRPr>
          </a:p>
          <a:p>
            <a:pPr>
              <a:lnSpc>
                <a:spcPct val="125000"/>
              </a:lnSpc>
              <a:spcBef>
                <a:spcPts val="0"/>
              </a:spcBef>
              <a:buClr>
                <a:srgbClr val="000099"/>
              </a:buClr>
            </a:pPr>
            <a:r>
              <a:rPr lang="en-US" sz="2401" b="1" dirty="0">
                <a:solidFill>
                  <a:schemeClr val="tx2"/>
                </a:solidFill>
                <a:latin typeface="+mj-lt"/>
              </a:rPr>
              <a:t>(313) 577-4665</a:t>
            </a:r>
          </a:p>
          <a:p>
            <a:pPr>
              <a:lnSpc>
                <a:spcPct val="125000"/>
              </a:lnSpc>
              <a:spcBef>
                <a:spcPts val="0"/>
              </a:spcBef>
              <a:buClr>
                <a:srgbClr val="000099"/>
              </a:buClr>
            </a:pPr>
            <a:endParaRPr lang="en-US" sz="2401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A948EA02-255C-4F65-AFF5-1AE362CBE95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17906" y="5603014"/>
            <a:ext cx="5268732" cy="20484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PTAC Services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399" y="913745"/>
            <a:ext cx="1124031" cy="77560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2E0990D-8EB0-4AEC-8B8A-33AA41C225C9}"/>
              </a:ext>
            </a:extLst>
          </p:cNvPr>
          <p:cNvSpPr txBox="1"/>
          <p:nvPr/>
        </p:nvSpPr>
        <p:spPr>
          <a:xfrm>
            <a:off x="4572001" y="5241975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https://execed.wayne.edu/entrepreneurship/ptac</a:t>
            </a:r>
            <a:endParaRPr lang="en-US" sz="1400" b="1" dirty="0">
              <a:solidFill>
                <a:srgbClr val="C0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485487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 txBox="1">
            <a:spLocks/>
          </p:cNvSpPr>
          <p:nvPr/>
        </p:nvSpPr>
        <p:spPr>
          <a:xfrm>
            <a:off x="228600" y="1143000"/>
            <a:ext cx="8763000" cy="5257800"/>
          </a:xfrm>
          <a:prstGeom prst="rect">
            <a:avLst/>
          </a:prstGeom>
        </p:spPr>
        <p:txBody>
          <a:bodyPr/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200150" lvl="2" indent="-285750">
              <a:spcBef>
                <a:spcPct val="20000"/>
              </a:spcBef>
              <a:defRPr/>
            </a:pPr>
            <a:r>
              <a:rPr lang="en-US" sz="1400" dirty="0"/>
              <a:t>						</a:t>
            </a:r>
            <a:endParaRPr kumimoji="0" lang="en-US" sz="1400" b="1" i="0" u="dbl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057400" marR="0" lvl="4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" y="1554676"/>
            <a:ext cx="891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buFont typeface="Wingdings" pitchFamily="2" charset="2"/>
              <a:buChar char="Ø"/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Wingdings" pitchFamily="2" charset="2"/>
              <a:buChar char="Ø"/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228600" y="255776"/>
          <a:ext cx="8610600" cy="5219380"/>
        </p:xfrm>
        <a:graphic>
          <a:graphicData uri="http://schemas.openxmlformats.org/drawingml/2006/table">
            <a:tbl>
              <a:tblPr firstRow="1">
                <a:tableStyleId>{793D81CF-94F2-401A-BA57-92F5A7B2D0C5}</a:tableStyleId>
              </a:tblPr>
              <a:tblGrid>
                <a:gridCol w="861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9640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  <a:latin typeface="+mj-lt"/>
                          <a:cs typeface="Aharoni" pitchFamily="2" charset="-79"/>
                        </a:rPr>
                        <a:t>Wayne State University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66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01220">
                <a:tc>
                  <a:txBody>
                    <a:bodyPr/>
                    <a:lstStyle/>
                    <a:p>
                      <a:pPr marL="0" lvl="0" indent="0">
                        <a:buFont typeface="Wingdings" pitchFamily="2" charset="2"/>
                        <a:buNone/>
                      </a:pPr>
                      <a:endParaRPr lang="en-US" sz="800" b="1" dirty="0">
                        <a:latin typeface="Aparajita" pitchFamily="34" charset="0"/>
                        <a:cs typeface="Aparajita" pitchFamily="34" charset="0"/>
                      </a:endParaRPr>
                    </a:p>
                    <a:p>
                      <a:pPr marL="509587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sz="1100" b="1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parajita" pitchFamily="34" charset="0"/>
                      </a:endParaRPr>
                    </a:p>
                    <a:p>
                      <a:pPr marL="514350" marR="0" lvl="0" indent="-5143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endParaRPr lang="en-US" sz="2000" b="1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parajita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752600" y="1901132"/>
            <a:ext cx="541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  </a:t>
            </a:r>
            <a:endParaRPr lang="en-US" dirty="0"/>
          </a:p>
        </p:txBody>
      </p:sp>
      <p:sp>
        <p:nvSpPr>
          <p:cNvPr id="16" name="Rectangle 1027"/>
          <p:cNvSpPr txBox="1">
            <a:spLocks noChangeArrowheads="1"/>
          </p:cNvSpPr>
          <p:nvPr/>
        </p:nvSpPr>
        <p:spPr>
          <a:xfrm>
            <a:off x="571500" y="5418845"/>
            <a:ext cx="2362200" cy="7093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endParaRPr lang="en-US" altLang="en-US" sz="24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3FE085-9FD1-441C-A5DE-43B477EE1F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554676"/>
            <a:ext cx="6934200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293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6580D92-0A3A-42A4-BD82-4E3201E25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0370"/>
            <a:ext cx="8229600" cy="930285"/>
          </a:xfrm>
        </p:spPr>
        <p:txBody>
          <a:bodyPr/>
          <a:lstStyle/>
          <a:p>
            <a:r>
              <a:rPr lang="en-US" b="1" dirty="0"/>
              <a:t>About Wayne State University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1B2D7B-F5B8-433D-939D-7CD30FC330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8077200" cy="4024745"/>
          </a:xfrm>
        </p:spPr>
        <p:txBody>
          <a:bodyPr/>
          <a:lstStyle/>
          <a:p>
            <a:r>
              <a:rPr lang="en-US" sz="2800" b="1" dirty="0"/>
              <a:t>Founded in 1868-155 years in the heart of Detroit</a:t>
            </a:r>
          </a:p>
          <a:p>
            <a:r>
              <a:rPr lang="en-US" sz="2800" b="1" dirty="0"/>
              <a:t>More than 23,000 students, with one of    Michigan’s most diverse student bodies</a:t>
            </a:r>
          </a:p>
          <a:p>
            <a:r>
              <a:rPr lang="en-US" sz="2800" b="1" dirty="0"/>
              <a:t>Midtown Detroit main campus delivers world-class education with 13 schools and colleges</a:t>
            </a:r>
          </a:p>
          <a:p>
            <a:r>
              <a:rPr lang="en-US" sz="2800" b="1" dirty="0"/>
              <a:t>Only urban research university in Michigan-</a:t>
            </a:r>
          </a:p>
          <a:p>
            <a:pPr marL="0" indent="0">
              <a:buNone/>
            </a:pPr>
            <a:r>
              <a:rPr lang="en-US" sz="2800" b="1" dirty="0"/>
              <a:t>    annual research expenditures of $244 million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78790B-E154-4BFA-B6F2-AAF429EF8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6C4CB-B354-D14E-A583-45EC66DE2B9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990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19200" y="533400"/>
            <a:ext cx="6965950" cy="742950"/>
          </a:xfrm>
          <a:prstGeom prst="rect">
            <a:avLst/>
          </a:prstGeom>
          <a:solidFill>
            <a:srgbClr val="006458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b="1" noProof="1">
                <a:solidFill>
                  <a:schemeClr val="bg1"/>
                </a:solidFill>
              </a:rPr>
              <a:t>Purchasing’s Roles: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1304424"/>
            <a:ext cx="7772400" cy="4114800"/>
          </a:xfrm>
          <a:prstGeom prst="rect">
            <a:avLst/>
          </a:prstGeom>
        </p:spPr>
        <p:txBody>
          <a:bodyPr/>
          <a:lstStyle/>
          <a:p>
            <a:pPr eaLnBrk="1" hangingPunct="1"/>
            <a:endParaRPr lang="en-US" altLang="en-US" noProof="1"/>
          </a:p>
          <a:p>
            <a:pPr eaLnBrk="1" hangingPunct="1"/>
            <a:r>
              <a:rPr lang="en-US" altLang="en-US" sz="2800" b="1" noProof="1"/>
              <a:t>Procurement &amp; Acquisition Authority</a:t>
            </a:r>
          </a:p>
          <a:p>
            <a:pPr eaLnBrk="1" hangingPunct="1"/>
            <a:r>
              <a:rPr lang="en-US" altLang="en-US" sz="2800" b="1" noProof="1"/>
              <a:t>Service Provider to Wayne State University Students, Faculty &amp; Staff</a:t>
            </a:r>
          </a:p>
          <a:p>
            <a:pPr eaLnBrk="1" hangingPunct="1"/>
            <a:r>
              <a:rPr lang="en-US" altLang="en-US" sz="2800" b="1" noProof="1"/>
              <a:t>Primary point of contact for the Vendor Community</a:t>
            </a:r>
          </a:p>
          <a:p>
            <a:pPr eaLnBrk="1" hangingPunct="1"/>
            <a:r>
              <a:rPr lang="en-US" altLang="en-US" sz="2800" b="1" noProof="1"/>
              <a:t>Distribution of Bid Opportunities, via List-Serves, website or e-mail </a:t>
            </a:r>
          </a:p>
          <a:p>
            <a:pPr eaLnBrk="1" hangingPunct="1"/>
            <a:endParaRPr lang="en-US" altLang="en-US" b="1" dirty="0"/>
          </a:p>
        </p:txBody>
      </p:sp>
    </p:spTree>
    <p:extLst>
      <p:ext uri="{BB962C8B-B14F-4D97-AF65-F5344CB8AC3E}">
        <p14:creationId xmlns:p14="http://schemas.microsoft.com/office/powerpoint/2010/main" val="136564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346075"/>
            <a:ext cx="6191250" cy="796925"/>
          </a:xfrm>
          <a:prstGeom prst="rect">
            <a:avLst/>
          </a:prstGeom>
          <a:solidFill>
            <a:srgbClr val="006458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b="1" noProof="1">
                <a:solidFill>
                  <a:schemeClr val="bg1"/>
                </a:solidFill>
              </a:rPr>
              <a:t>Buying Assignments:</a:t>
            </a:r>
            <a:br>
              <a:rPr lang="en-US" altLang="en-US" b="1" noProof="1">
                <a:solidFill>
                  <a:schemeClr val="bg1"/>
                </a:solidFill>
              </a:rPr>
            </a:b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19200" y="1295400"/>
            <a:ext cx="6705600" cy="4572000"/>
          </a:xfrm>
          <a:prstGeom prst="rect">
            <a:avLst/>
          </a:prstGeom>
        </p:spPr>
        <p:txBody>
          <a:bodyPr/>
          <a:lstStyle/>
          <a:p>
            <a:r>
              <a:rPr lang="en-US" altLang="en-US" b="1" noProof="1"/>
              <a:t>Organization</a:t>
            </a:r>
            <a:endParaRPr lang="en-US" altLang="en-US" sz="2000" b="1" noProof="1"/>
          </a:p>
          <a:p>
            <a:pPr marL="457176" lvl="1" indent="0">
              <a:lnSpc>
                <a:spcPct val="60000"/>
              </a:lnSpc>
              <a:buNone/>
            </a:pPr>
            <a:r>
              <a:rPr lang="en-US" altLang="en-US" sz="2000" b="1" noProof="1"/>
              <a:t>Combination of Centralized and Decentralized</a:t>
            </a:r>
            <a:endParaRPr lang="en-US" altLang="en-US" b="1" noProof="1"/>
          </a:p>
          <a:p>
            <a:pPr eaLnBrk="1" hangingPunct="1"/>
            <a:r>
              <a:rPr lang="en-US" altLang="en-US" b="1" noProof="1"/>
              <a:t>By Commodity</a:t>
            </a:r>
          </a:p>
          <a:p>
            <a:pPr lvl="1" eaLnBrk="1" hangingPunct="1">
              <a:lnSpc>
                <a:spcPct val="60000"/>
              </a:lnSpc>
            </a:pPr>
            <a:r>
              <a:rPr lang="en-US" altLang="en-US" sz="2000" b="1" noProof="1"/>
              <a:t>Capital Equipment</a:t>
            </a:r>
          </a:p>
          <a:p>
            <a:pPr lvl="1" eaLnBrk="1" hangingPunct="1">
              <a:lnSpc>
                <a:spcPct val="60000"/>
              </a:lnSpc>
            </a:pPr>
            <a:r>
              <a:rPr lang="en-US" altLang="en-US" sz="2000" b="1" noProof="1"/>
              <a:t>Printing &amp; Promotionals</a:t>
            </a:r>
          </a:p>
          <a:p>
            <a:pPr lvl="1" eaLnBrk="1" hangingPunct="1">
              <a:lnSpc>
                <a:spcPct val="60000"/>
              </a:lnSpc>
            </a:pPr>
            <a:r>
              <a:rPr lang="en-US" altLang="en-US" sz="2000" b="1" noProof="1"/>
              <a:t>Supplies</a:t>
            </a:r>
          </a:p>
          <a:p>
            <a:pPr lvl="1" eaLnBrk="1" hangingPunct="1">
              <a:lnSpc>
                <a:spcPct val="60000"/>
              </a:lnSpc>
            </a:pPr>
            <a:r>
              <a:rPr lang="en-US" altLang="en-US" sz="2000" b="1" noProof="1"/>
              <a:t>Service</a:t>
            </a:r>
            <a:endParaRPr lang="en-US" altLang="en-US" b="1" noProof="1"/>
          </a:p>
          <a:p>
            <a:pPr eaLnBrk="1" hangingPunct="1"/>
            <a:r>
              <a:rPr lang="en-US" altLang="en-US" b="1" noProof="1"/>
              <a:t>By Customer / Departments, etc.</a:t>
            </a:r>
          </a:p>
          <a:p>
            <a:pPr lvl="1" eaLnBrk="1" hangingPunct="1">
              <a:lnSpc>
                <a:spcPct val="60000"/>
              </a:lnSpc>
            </a:pPr>
            <a:r>
              <a:rPr lang="en-US" altLang="en-US" sz="2000" b="1" noProof="1"/>
              <a:t>School of Medicine</a:t>
            </a:r>
          </a:p>
          <a:p>
            <a:pPr lvl="1" eaLnBrk="1" hangingPunct="1">
              <a:lnSpc>
                <a:spcPct val="60000"/>
              </a:lnSpc>
            </a:pPr>
            <a:r>
              <a:rPr lang="en-US" altLang="en-US" sz="2000" b="1" noProof="1"/>
              <a:t>Dean of Students</a:t>
            </a:r>
          </a:p>
          <a:p>
            <a:pPr lvl="1" eaLnBrk="1" hangingPunct="1">
              <a:lnSpc>
                <a:spcPct val="60000"/>
              </a:lnSpc>
            </a:pPr>
            <a:r>
              <a:rPr lang="en-US" altLang="en-US" sz="2000" b="1" noProof="1"/>
              <a:t>Facilities Planning &amp; Management</a:t>
            </a:r>
          </a:p>
          <a:p>
            <a:pPr lvl="1" eaLnBrk="1" hangingPunct="1">
              <a:lnSpc>
                <a:spcPct val="60000"/>
              </a:lnSpc>
            </a:pPr>
            <a:r>
              <a:rPr lang="en-US" altLang="en-US" sz="2000" b="1" noProof="1"/>
              <a:t>Computing &amp; Information Systems</a:t>
            </a:r>
            <a:endParaRPr lang="en-US" altLang="en-US" sz="900" dirty="0"/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54449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"/>
          <p:cNvSpPr>
            <a:spLocks noChangeArrowheads="1"/>
          </p:cNvSpPr>
          <p:nvPr/>
        </p:nvSpPr>
        <p:spPr bwMode="auto">
          <a:xfrm>
            <a:off x="571500" y="1600200"/>
            <a:ext cx="3443288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kumimoji="1" lang="en-US" altLang="en-US" sz="2000" b="1" noProof="1">
                <a:latin typeface="+mn-lt"/>
                <a:cs typeface="Arial" panose="020B0604020202020204" pitchFamily="34" charset="0"/>
              </a:rPr>
              <a:t>Computers, Computer Hardware &amp; Software</a:t>
            </a:r>
          </a:p>
          <a:p>
            <a:pPr>
              <a:lnSpc>
                <a:spcPct val="120000"/>
              </a:lnSpc>
            </a:pPr>
            <a:r>
              <a:rPr kumimoji="1" lang="en-US" altLang="en-US" sz="2000" b="1" noProof="1">
                <a:latin typeface="+mn-lt"/>
                <a:cs typeface="Arial" panose="020B0604020202020204" pitchFamily="34" charset="0"/>
              </a:rPr>
              <a:t>Printing &amp; Promotionals</a:t>
            </a:r>
          </a:p>
          <a:p>
            <a:pPr>
              <a:lnSpc>
                <a:spcPct val="120000"/>
              </a:lnSpc>
            </a:pPr>
            <a:r>
              <a:rPr kumimoji="1" lang="en-US" altLang="en-US" sz="2000" b="1" noProof="1">
                <a:latin typeface="+mn-lt"/>
                <a:cs typeface="Arial" panose="020B0604020202020204" pitchFamily="34" charset="0"/>
              </a:rPr>
              <a:t>Furniture</a:t>
            </a:r>
          </a:p>
          <a:p>
            <a:pPr>
              <a:lnSpc>
                <a:spcPct val="120000"/>
              </a:lnSpc>
            </a:pPr>
            <a:r>
              <a:rPr kumimoji="1" lang="en-US" altLang="en-US" sz="2000" b="1" noProof="1">
                <a:latin typeface="+mn-lt"/>
                <a:cs typeface="Arial" panose="020B0604020202020204" pitchFamily="34" charset="0"/>
              </a:rPr>
              <a:t>Office Supplies</a:t>
            </a:r>
          </a:p>
          <a:p>
            <a:pPr>
              <a:lnSpc>
                <a:spcPct val="120000"/>
              </a:lnSpc>
            </a:pPr>
            <a:r>
              <a:rPr kumimoji="1" lang="en-US" altLang="en-US" sz="2000" b="1" noProof="1">
                <a:latin typeface="+mn-lt"/>
                <a:cs typeface="Arial" panose="020B0604020202020204" pitchFamily="34" charset="0"/>
              </a:rPr>
              <a:t>Audio Visual Equipment</a:t>
            </a:r>
          </a:p>
          <a:p>
            <a:pPr>
              <a:lnSpc>
                <a:spcPct val="120000"/>
              </a:lnSpc>
            </a:pPr>
            <a:r>
              <a:rPr kumimoji="1" lang="en-US" altLang="en-US" sz="2000" b="1" noProof="1">
                <a:latin typeface="+mn-lt"/>
                <a:cs typeface="Arial" panose="020B0604020202020204" pitchFamily="34" charset="0"/>
              </a:rPr>
              <a:t>Copiers/ Managed Print</a:t>
            </a:r>
          </a:p>
          <a:p>
            <a:pPr>
              <a:lnSpc>
                <a:spcPct val="120000"/>
              </a:lnSpc>
            </a:pPr>
            <a:r>
              <a:rPr kumimoji="1" lang="en-US" altLang="en-US" sz="2000" b="1" noProof="1">
                <a:latin typeface="+mn-lt"/>
                <a:cs typeface="Arial" panose="020B0604020202020204" pitchFamily="34" charset="0"/>
              </a:rPr>
              <a:t>Banquet Facilities</a:t>
            </a:r>
          </a:p>
        </p:txBody>
      </p:sp>
      <p:sp>
        <p:nvSpPr>
          <p:cNvPr id="9219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59300" y="1600200"/>
            <a:ext cx="3979863" cy="41148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20000"/>
              </a:lnSpc>
            </a:pPr>
            <a:r>
              <a:rPr kumimoji="1" lang="en-US" altLang="en-US" sz="2000" b="1" noProof="1">
                <a:cs typeface="Arial" panose="020B0604020202020204" pitchFamily="34" charset="0"/>
              </a:rPr>
              <a:t>Construction</a:t>
            </a:r>
            <a:endParaRPr kumimoji="1" lang="en-US" altLang="en-US" sz="2000" b="1" dirty="0">
              <a:cs typeface="Arial" panose="020B0604020202020204" pitchFamily="34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en-US" sz="2000" b="1" noProof="1"/>
              <a:t>Athletic Equipment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2000" b="1" dirty="0"/>
              <a:t>Appliances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2000" b="1" dirty="0"/>
              <a:t>Gases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2000" b="1" dirty="0"/>
              <a:t>Musical Equipment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2000" b="1" dirty="0"/>
              <a:t>Biologicals &amp; Chemicals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2000" b="1" dirty="0"/>
              <a:t>Medical &amp; Scientific Equipment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2000" b="1" dirty="0"/>
              <a:t>PPE</a:t>
            </a:r>
            <a:endParaRPr lang="en-US" altLang="en-US" sz="2800" dirty="0"/>
          </a:p>
        </p:txBody>
      </p:sp>
      <p:sp>
        <p:nvSpPr>
          <p:cNvPr id="9220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1390650" y="306389"/>
            <a:ext cx="6381750" cy="836612"/>
          </a:xfrm>
          <a:prstGeom prst="rect">
            <a:avLst/>
          </a:prstGeom>
          <a:solidFill>
            <a:srgbClr val="006458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3600" b="1" noProof="1">
                <a:solidFill>
                  <a:schemeClr val="bg1"/>
                </a:solidFill>
              </a:rPr>
              <a:t>Snapshot of the Items We Buy</a:t>
            </a:r>
            <a:br>
              <a:rPr lang="en-US" altLang="en-US" b="1" dirty="0">
                <a:solidFill>
                  <a:schemeClr val="bg1"/>
                </a:solidFill>
              </a:rPr>
            </a:br>
            <a:endParaRPr lang="en-US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049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1171575" y="404813"/>
            <a:ext cx="6600825" cy="738187"/>
          </a:xfrm>
          <a:prstGeom prst="rect">
            <a:avLst/>
          </a:prstGeom>
          <a:solidFill>
            <a:srgbClr val="006458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b="1" noProof="1">
                <a:solidFill>
                  <a:schemeClr val="bg1"/>
                </a:solidFill>
              </a:rPr>
              <a:t>The Buying Process:</a:t>
            </a:r>
            <a:br>
              <a:rPr lang="en-US" altLang="en-US" b="1" dirty="0">
                <a:solidFill>
                  <a:schemeClr val="bg1"/>
                </a:solidFill>
              </a:rPr>
            </a:b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171575" y="1676400"/>
            <a:ext cx="6794500" cy="1425575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en-US" sz="2800" b="1" noProof="1"/>
              <a:t>The Spot Buy</a:t>
            </a:r>
          </a:p>
          <a:p>
            <a:pPr eaLnBrk="1" hangingPunct="1"/>
            <a:r>
              <a:rPr lang="en-US" altLang="en-US" sz="2800" b="1" noProof="1"/>
              <a:t>Long Term Contracts</a:t>
            </a:r>
          </a:p>
          <a:p>
            <a:pPr eaLnBrk="1" hangingPunct="1"/>
            <a:r>
              <a:rPr lang="en-US" altLang="en-US" sz="2800" b="1" noProof="1"/>
              <a:t>RFP’s and RFQ’s for Supplies or Services</a:t>
            </a:r>
          </a:p>
          <a:p>
            <a:pPr eaLnBrk="1" hangingPunct="1"/>
            <a:r>
              <a:rPr lang="en-US" altLang="en-US" sz="2800" b="1" noProof="1"/>
              <a:t>Strategically Sourced Agreements</a:t>
            </a:r>
          </a:p>
          <a:p>
            <a:pPr eaLnBrk="1" hangingPunct="1"/>
            <a:r>
              <a:rPr lang="en-US" altLang="en-US" sz="2800" b="1" noProof="1"/>
              <a:t>Construction Bids</a:t>
            </a:r>
            <a:endParaRPr lang="en-US" altLang="en-US" sz="2800" noProof="1"/>
          </a:p>
          <a:p>
            <a:pPr eaLnBrk="1" hangingPunct="1"/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0365403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41389" y="274638"/>
            <a:ext cx="7212012" cy="815975"/>
          </a:xfrm>
          <a:prstGeom prst="rect">
            <a:avLst/>
          </a:prstGeom>
          <a:solidFill>
            <a:srgbClr val="006458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b="1" noProof="1">
                <a:solidFill>
                  <a:schemeClr val="bg1"/>
                </a:solidFill>
              </a:rPr>
              <a:t>Thing we consider:</a:t>
            </a:r>
            <a:br>
              <a:rPr lang="en-US" altLang="en-US" b="1" noProof="1">
                <a:solidFill>
                  <a:schemeClr val="bg1"/>
                </a:solidFill>
              </a:rPr>
            </a:b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649330" y="1541463"/>
            <a:ext cx="6496050" cy="4783137"/>
          </a:xfrm>
          <a:prstGeom prst="rect">
            <a:avLst/>
          </a:prstGeom>
        </p:spPr>
        <p:txBody>
          <a:bodyPr/>
          <a:lstStyle/>
          <a:p>
            <a:pPr eaLnBrk="1" hangingPunct="1"/>
            <a:endParaRPr lang="en-US" altLang="en-US" sz="2800" noProof="1"/>
          </a:p>
          <a:p>
            <a:pPr eaLnBrk="1" hangingPunct="1">
              <a:spcAft>
                <a:spcPts val="1200"/>
              </a:spcAft>
            </a:pPr>
            <a:r>
              <a:rPr lang="en-US" altLang="en-US" sz="2800" b="1" noProof="1"/>
              <a:t>Price    </a:t>
            </a:r>
          </a:p>
          <a:p>
            <a:pPr eaLnBrk="1" hangingPunct="1">
              <a:spcAft>
                <a:spcPts val="1200"/>
              </a:spcAft>
            </a:pPr>
            <a:r>
              <a:rPr lang="en-US" altLang="en-US" sz="2800" b="1" noProof="1"/>
              <a:t>Terms and Conditions of Sale</a:t>
            </a:r>
          </a:p>
          <a:p>
            <a:pPr eaLnBrk="1" hangingPunct="1">
              <a:spcAft>
                <a:spcPts val="1200"/>
              </a:spcAft>
            </a:pPr>
            <a:r>
              <a:rPr lang="en-US" altLang="en-US" sz="2800" b="1" noProof="1"/>
              <a:t>FOB</a:t>
            </a:r>
          </a:p>
          <a:p>
            <a:pPr>
              <a:spcAft>
                <a:spcPts val="1200"/>
              </a:spcAft>
            </a:pPr>
            <a:r>
              <a:rPr kumimoji="1" lang="en-US" altLang="en-US" sz="2800" b="1" noProof="1"/>
              <a:t>Payment Discounts</a:t>
            </a:r>
          </a:p>
          <a:p>
            <a:pPr>
              <a:spcAft>
                <a:spcPts val="1200"/>
              </a:spcAft>
            </a:pPr>
            <a:r>
              <a:rPr kumimoji="1" lang="en-US" altLang="en-US" sz="2800" b="1" noProof="1"/>
              <a:t>Performance Standards/Clauses</a:t>
            </a:r>
            <a:endParaRPr kumimoji="1" lang="en-US" altLang="en-US" sz="2800" b="1" dirty="0"/>
          </a:p>
          <a:p>
            <a:pPr eaLnBrk="1" hangingPunct="1"/>
            <a:endParaRPr lang="en-US" altLang="en-US" sz="2800" b="1" noProof="1"/>
          </a:p>
          <a:p>
            <a:pPr eaLnBrk="1" hangingPunct="1"/>
            <a:endParaRPr lang="en-US" altLang="en-US" sz="2800" b="1" noProof="1"/>
          </a:p>
          <a:p>
            <a:pPr eaLnBrk="1" hangingPunct="1"/>
            <a:endParaRPr lang="en-US" altLang="en-US" sz="2800" noProof="1"/>
          </a:p>
          <a:p>
            <a:pPr eaLnBrk="1" hangingPunct="1"/>
            <a:endParaRPr lang="en-US" altLang="en-US" sz="2800" dirty="0"/>
          </a:p>
        </p:txBody>
      </p:sp>
      <p:graphicFrame>
        <p:nvGraphicFramePr>
          <p:cNvPr id="1126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6241208"/>
              </p:ext>
            </p:extLst>
          </p:nvPr>
        </p:nvGraphicFramePr>
        <p:xfrm>
          <a:off x="5380038" y="3200400"/>
          <a:ext cx="1301750" cy="1014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4" name="Clip" r:id="rId3" imgW="2285086" imgH="1780337" progId="MS_ClipArt_Gallery.5">
                  <p:embed/>
                </p:oleObj>
              </mc:Choice>
              <mc:Fallback>
                <p:oleObj name="Clip" r:id="rId3" imgW="2285086" imgH="1780337" progId="MS_ClipArt_Gallery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0038" y="3200400"/>
                        <a:ext cx="1301750" cy="1014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1664660"/>
              </p:ext>
            </p:extLst>
          </p:nvPr>
        </p:nvGraphicFramePr>
        <p:xfrm>
          <a:off x="6934200" y="4214813"/>
          <a:ext cx="1890713" cy="77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5" name="Clip" r:id="rId5" imgW="1486814" imgH="608076" progId="MS_ClipArt_Gallery.5">
                  <p:embed/>
                </p:oleObj>
              </mc:Choice>
              <mc:Fallback>
                <p:oleObj name="Clip" r:id="rId5" imgW="1486814" imgH="608076" progId="MS_ClipArt_Gallery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4214813"/>
                        <a:ext cx="1890713" cy="773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271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288" y="1781175"/>
            <a:ext cx="168592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7046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1295400" y="374651"/>
            <a:ext cx="6742113" cy="844550"/>
          </a:xfrm>
          <a:prstGeom prst="rect">
            <a:avLst/>
          </a:prstGeom>
          <a:solidFill>
            <a:srgbClr val="006458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b="1" noProof="1">
                <a:solidFill>
                  <a:schemeClr val="bg1"/>
                </a:solidFill>
              </a:rPr>
              <a:t>Our Website:</a:t>
            </a:r>
            <a:br>
              <a:rPr lang="en-US" altLang="en-US" b="1" dirty="0">
                <a:solidFill>
                  <a:schemeClr val="bg1"/>
                </a:solidFill>
              </a:rPr>
            </a:b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2291" name="Rectangle 10"/>
          <p:cNvSpPr>
            <a:spLocks noGrp="1" noChangeArrowheads="1"/>
          </p:cNvSpPr>
          <p:nvPr>
            <p:ph type="body" idx="4294967295"/>
          </p:nvPr>
        </p:nvSpPr>
        <p:spPr>
          <a:xfrm>
            <a:off x="742156" y="2514600"/>
            <a:ext cx="7558088" cy="3938588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buFontTx/>
              <a:buNone/>
            </a:pPr>
            <a:endParaRPr lang="en-US" altLang="en-US" b="1" noProof="1"/>
          </a:p>
          <a:p>
            <a:pPr algn="ctr" eaLnBrk="1" hangingPunct="1">
              <a:buFontTx/>
              <a:buNone/>
            </a:pPr>
            <a:r>
              <a:rPr lang="en-US" altLang="en-US" b="1" noProof="1"/>
              <a:t>Gateway to learning about </a:t>
            </a:r>
          </a:p>
          <a:p>
            <a:pPr algn="ctr" eaLnBrk="1" hangingPunct="1">
              <a:buFontTx/>
              <a:buNone/>
            </a:pPr>
            <a:r>
              <a:rPr lang="en-US" altLang="en-US" b="1" noProof="1"/>
              <a:t>Wayne State University Purchasing </a:t>
            </a:r>
          </a:p>
          <a:p>
            <a:pPr algn="ctr" eaLnBrk="1" hangingPunct="1">
              <a:buFontTx/>
              <a:buNone/>
            </a:pPr>
            <a:r>
              <a:rPr lang="en-US" altLang="en-US" b="1" noProof="1"/>
              <a:t>and Bid Opportunities</a:t>
            </a:r>
          </a:p>
          <a:p>
            <a:pPr algn="ctr" eaLnBrk="1" hangingPunct="1">
              <a:buFontTx/>
              <a:buNone/>
            </a:pPr>
            <a:r>
              <a:rPr lang="en-US" altLang="en-US" b="1" noProof="1"/>
              <a:t>(</a:t>
            </a:r>
            <a:r>
              <a:rPr lang="en-US" altLang="en-US" b="1" noProof="1">
                <a:hlinkClick r:id="rId2"/>
              </a:rPr>
              <a:t>procurement.wayne.edu</a:t>
            </a:r>
            <a:r>
              <a:rPr lang="en-US" altLang="en-US" b="1" noProof="1"/>
              <a:t>)</a:t>
            </a:r>
          </a:p>
          <a:p>
            <a:pPr eaLnBrk="1" hangingPunct="1"/>
            <a:endParaRPr lang="en-US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371600"/>
            <a:ext cx="2641600" cy="1468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44463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4070</TotalTime>
  <Words>429</Words>
  <Application>Microsoft Office PowerPoint</Application>
  <PresentationFormat>On-screen Show (4:3)</PresentationFormat>
  <Paragraphs>109</Paragraphs>
  <Slides>21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Aharoni</vt:lpstr>
      <vt:lpstr>Aparajita</vt:lpstr>
      <vt:lpstr>Arial</vt:lpstr>
      <vt:lpstr>Calibri</vt:lpstr>
      <vt:lpstr>Nunito</vt:lpstr>
      <vt:lpstr>Times New Roman</vt:lpstr>
      <vt:lpstr>Wingdings</vt:lpstr>
      <vt:lpstr>1_Office Theme</vt:lpstr>
      <vt:lpstr>Clip</vt:lpstr>
      <vt:lpstr>PowerPoint Presentation</vt:lpstr>
      <vt:lpstr>Doing Business with   Wayne State University</vt:lpstr>
      <vt:lpstr>About Wayne State University</vt:lpstr>
      <vt:lpstr>Purchasing’s Roles:</vt:lpstr>
      <vt:lpstr>Buying Assignments: </vt:lpstr>
      <vt:lpstr>Snapshot of the Items We Buy </vt:lpstr>
      <vt:lpstr>The Buying Process: </vt:lpstr>
      <vt:lpstr>Thing we consider: </vt:lpstr>
      <vt:lpstr>Our Website: </vt:lpstr>
      <vt:lpstr>Our Website: </vt:lpstr>
      <vt:lpstr>  Our Website: </vt:lpstr>
      <vt:lpstr>  Our Website: </vt:lpstr>
      <vt:lpstr>  Our Website: </vt:lpstr>
      <vt:lpstr>  Our Website: </vt:lpstr>
      <vt:lpstr>  Our Website: </vt:lpstr>
      <vt:lpstr>  Our Website: </vt:lpstr>
      <vt:lpstr>  Our Website: </vt:lpstr>
      <vt:lpstr>  Our Website: </vt:lpstr>
      <vt:lpstr>Providing assistance to Detroit-based small businesses looking for federal, state, and local government contracts.</vt:lpstr>
      <vt:lpstr>PowerPoint Presentation</vt:lpstr>
      <vt:lpstr>PowerPoint Presentation</vt:lpstr>
    </vt:vector>
  </TitlesOfParts>
  <Company>Wayne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FY 2014 Budget</dc:title>
  <dc:creator>Jackie Sue. Wiartalla</dc:creator>
  <cp:lastModifiedBy>Kenneth Doherty</cp:lastModifiedBy>
  <cp:revision>339</cp:revision>
  <cp:lastPrinted>2019-03-06T18:00:21Z</cp:lastPrinted>
  <dcterms:created xsi:type="dcterms:W3CDTF">2013-03-05T21:07:51Z</dcterms:created>
  <dcterms:modified xsi:type="dcterms:W3CDTF">2023-07-18T16:19:41Z</dcterms:modified>
</cp:coreProperties>
</file>