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83" r:id="rId3"/>
    <p:sldId id="266" r:id="rId4"/>
    <p:sldId id="267" r:id="rId5"/>
    <p:sldId id="285" r:id="rId6"/>
    <p:sldId id="275" r:id="rId7"/>
    <p:sldId id="284" r:id="rId8"/>
    <p:sldId id="276" r:id="rId9"/>
    <p:sldId id="277" r:id="rId10"/>
    <p:sldId id="269" r:id="rId11"/>
    <p:sldId id="270" r:id="rId12"/>
    <p:sldId id="273" r:id="rId13"/>
    <p:sldId id="271" r:id="rId14"/>
    <p:sldId id="272" r:id="rId15"/>
    <p:sldId id="278" r:id="rId16"/>
    <p:sldId id="279" r:id="rId17"/>
    <p:sldId id="280" r:id="rId18"/>
    <p:sldId id="281" r:id="rId19"/>
    <p:sldId id="28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4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09795-B80E-4FCF-AEF4-2742CE8E438F}" type="datetimeFigureOut">
              <a:rPr lang="en-US" smtClean="0"/>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3935A1-C5FA-4B5D-A268-8DDED44C9FB8}" type="slidenum">
              <a:rPr lang="en-US" smtClean="0"/>
              <a:t>‹#›</a:t>
            </a:fld>
            <a:endParaRPr lang="en-US"/>
          </a:p>
        </p:txBody>
      </p:sp>
    </p:spTree>
    <p:extLst>
      <p:ext uri="{BB962C8B-B14F-4D97-AF65-F5344CB8AC3E}">
        <p14:creationId xmlns:p14="http://schemas.microsoft.com/office/powerpoint/2010/main" val="346493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10</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11</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12</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13</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14</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15</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16</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17</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18</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19</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2</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3</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4</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5</a:t>
            </a:fld>
            <a:endParaRPr lang="en-US" dirty="0"/>
          </a:p>
        </p:txBody>
      </p:sp>
    </p:spTree>
    <p:extLst>
      <p:ext uri="{BB962C8B-B14F-4D97-AF65-F5344CB8AC3E}">
        <p14:creationId xmlns:p14="http://schemas.microsoft.com/office/powerpoint/2010/main" val="359407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6</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7</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8</a:t>
            </a:fld>
            <a:endParaRPr lang="en-US" dirty="0"/>
          </a:p>
        </p:txBody>
      </p:sp>
    </p:spTree>
    <p:extLst>
      <p:ext uri="{BB962C8B-B14F-4D97-AF65-F5344CB8AC3E}">
        <p14:creationId xmlns:p14="http://schemas.microsoft.com/office/powerpoint/2010/main" val="3107587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6F5E2A-D63B-41E5-A730-B03B5CA71950}" type="slidenum">
              <a:rPr lang="en-US" smtClean="0"/>
              <a:t>9</a:t>
            </a:fld>
            <a:endParaRPr lang="en-US" dirty="0"/>
          </a:p>
        </p:txBody>
      </p:sp>
    </p:spTree>
    <p:extLst>
      <p:ext uri="{BB962C8B-B14F-4D97-AF65-F5344CB8AC3E}">
        <p14:creationId xmlns:p14="http://schemas.microsoft.com/office/powerpoint/2010/main" val="310758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846DBD-7EBA-4349-A88D-F6B2C60347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359842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846DBD-7EBA-4349-A88D-F6B2C60347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19820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846DBD-7EBA-4349-A88D-F6B2C60347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190481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846DBD-7EBA-4349-A88D-F6B2C60347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282391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846DBD-7EBA-4349-A88D-F6B2C60347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401120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846DBD-7EBA-4349-A88D-F6B2C60347D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19377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846DBD-7EBA-4349-A88D-F6B2C60347DC}"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41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846DBD-7EBA-4349-A88D-F6B2C60347DC}"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256903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46DBD-7EBA-4349-A88D-F6B2C60347DC}"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315504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846DBD-7EBA-4349-A88D-F6B2C60347D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227554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846DBD-7EBA-4349-A88D-F6B2C60347D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20078-D469-45E5-8CDC-3E62CCEA2057}" type="slidenum">
              <a:rPr lang="en-US" smtClean="0"/>
              <a:t>‹#›</a:t>
            </a:fld>
            <a:endParaRPr lang="en-US"/>
          </a:p>
        </p:txBody>
      </p:sp>
    </p:spTree>
    <p:extLst>
      <p:ext uri="{BB962C8B-B14F-4D97-AF65-F5344CB8AC3E}">
        <p14:creationId xmlns:p14="http://schemas.microsoft.com/office/powerpoint/2010/main" val="2542271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46DBD-7EBA-4349-A88D-F6B2C60347DC}" type="datetimeFigureOut">
              <a:rPr lang="en-US" smtClean="0"/>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20078-D469-45E5-8CDC-3E62CCEA2057}" type="slidenum">
              <a:rPr lang="en-US" smtClean="0"/>
              <a:t>‹#›</a:t>
            </a:fld>
            <a:endParaRPr lang="en-US"/>
          </a:p>
        </p:txBody>
      </p:sp>
    </p:spTree>
    <p:extLst>
      <p:ext uri="{BB962C8B-B14F-4D97-AF65-F5344CB8AC3E}">
        <p14:creationId xmlns:p14="http://schemas.microsoft.com/office/powerpoint/2010/main" val="350083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www.fedexlogistics.com.au/s/INCOTERMS-2020.p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state.gov/wp-content/uploads/2021/02/DS-1504.pdf" TargetMode="External"/><Relationship Id="rId5" Type="http://schemas.openxmlformats.org/officeDocument/2006/relationships/hyperlink" Target="http://www.state.gov/ofm/customs/1504/"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a:spLocks noGrp="1"/>
          </p:cNvSpPr>
          <p:nvPr>
            <p:ph type="subTitle" idx="1"/>
          </p:nvPr>
        </p:nvSpPr>
        <p:spPr>
          <a:xfrm>
            <a:off x="1447800" y="4584851"/>
            <a:ext cx="6096000" cy="1447800"/>
          </a:xfrm>
        </p:spPr>
        <p:txBody>
          <a:bodyPr>
            <a:noAutofit/>
          </a:bodyPr>
          <a:lstStyle/>
          <a:p>
            <a:endParaRPr lang="en-US" sz="2000" dirty="0">
              <a:solidFill>
                <a:schemeClr val="dk1"/>
              </a:solidFill>
              <a:latin typeface="Times New Roman" pitchFamily="18" charset="0"/>
              <a:cs typeface="Times New Roman" pitchFamily="18" charset="0"/>
            </a:endParaRPr>
          </a:p>
          <a:p>
            <a:endParaRPr lang="en-US" sz="2000" dirty="0">
              <a:solidFill>
                <a:schemeClr val="dk1"/>
              </a:solidFill>
              <a:latin typeface="Times New Roman" pitchFamily="18" charset="0"/>
              <a:cs typeface="Times New Roman" pitchFamily="18" charset="0"/>
            </a:endParaRPr>
          </a:p>
          <a:p>
            <a:r>
              <a:rPr lang="en-US" sz="2400" b="1" dirty="0">
                <a:solidFill>
                  <a:schemeClr val="tx1"/>
                </a:solidFill>
                <a:latin typeface="+mj-lt"/>
                <a:cs typeface="Times New Roman" pitchFamily="18" charset="0"/>
              </a:rPr>
              <a:t>November 2021</a:t>
            </a:r>
            <a:endParaRPr lang="en-US" sz="2000" b="1" dirty="0">
              <a:solidFill>
                <a:schemeClr val="tx1"/>
              </a:solidFill>
              <a:latin typeface="+mj-lt"/>
              <a:cs typeface="Times New Roman" pitchFamily="18" charset="0"/>
            </a:endParaRPr>
          </a:p>
        </p:txBody>
      </p:sp>
      <p:sp>
        <p:nvSpPr>
          <p:cNvPr id="9" name="Rectangle 8"/>
          <p:cNvSpPr/>
          <p:nvPr/>
        </p:nvSpPr>
        <p:spPr>
          <a:xfrm>
            <a:off x="1757255" y="3476748"/>
            <a:ext cx="5629490" cy="1692771"/>
          </a:xfrm>
          <a:prstGeom prst="rect">
            <a:avLst/>
          </a:prstGeom>
        </p:spPr>
        <p:txBody>
          <a:bodyPr wrap="none">
            <a:spAutoFit/>
          </a:bodyPr>
          <a:lstStyle/>
          <a:p>
            <a:pPr algn="ctr"/>
            <a:endParaRPr lang="en-US" sz="3200" b="1" dirty="0">
              <a:latin typeface="+mj-lt"/>
              <a:cs typeface="Times New Roman" pitchFamily="18" charset="0"/>
            </a:endParaRPr>
          </a:p>
          <a:p>
            <a:pPr algn="ctr"/>
            <a:r>
              <a:rPr lang="en-US" sz="3600" b="1" dirty="0">
                <a:latin typeface="+mj-lt"/>
                <a:cs typeface="Times New Roman" pitchFamily="18" charset="0"/>
              </a:rPr>
              <a:t>Information for Successfully </a:t>
            </a:r>
          </a:p>
          <a:p>
            <a:pPr algn="ctr"/>
            <a:r>
              <a:rPr lang="en-US" sz="3600" b="1" dirty="0">
                <a:latin typeface="+mj-lt"/>
                <a:cs typeface="Times New Roman" pitchFamily="18" charset="0"/>
              </a:rPr>
              <a:t>Sourcing Globally</a:t>
            </a:r>
          </a:p>
        </p:txBody>
      </p:sp>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pic>
        <p:nvPicPr>
          <p:cNvPr id="3" name="Picture 2">
            <a:extLst>
              <a:ext uri="{FF2B5EF4-FFF2-40B4-BE49-F238E27FC236}">
                <a16:creationId xmlns:a16="http://schemas.microsoft.com/office/drawing/2014/main" id="{A2F26AB3-45C5-4270-8361-ACA39C6FFA30}"/>
              </a:ext>
            </a:extLst>
          </p:cNvPr>
          <p:cNvPicPr>
            <a:picLocks noChangeAspect="1"/>
          </p:cNvPicPr>
          <p:nvPr/>
        </p:nvPicPr>
        <p:blipFill>
          <a:blip r:embed="rId5"/>
          <a:stretch>
            <a:fillRect/>
          </a:stretch>
        </p:blipFill>
        <p:spPr>
          <a:xfrm>
            <a:off x="2905125" y="938279"/>
            <a:ext cx="3333750" cy="2867025"/>
          </a:xfrm>
          <a:prstGeom prst="rect">
            <a:avLst/>
          </a:prstGeom>
        </p:spPr>
      </p:pic>
    </p:spTree>
    <p:extLst>
      <p:ext uri="{BB962C8B-B14F-4D97-AF65-F5344CB8AC3E}">
        <p14:creationId xmlns:p14="http://schemas.microsoft.com/office/powerpoint/2010/main" val="262421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1446550"/>
          </a:xfrm>
          <a:prstGeom prst="rect">
            <a:avLst/>
          </a:prstGeom>
          <a:noFill/>
        </p:spPr>
        <p:txBody>
          <a:bodyPr wrap="square" rtlCol="0">
            <a:spAutoFit/>
          </a:bodyPr>
          <a:lstStyle/>
          <a:p>
            <a:pPr algn="ctr"/>
            <a:r>
              <a:rPr lang="en-US" sz="4400" b="1" dirty="0"/>
              <a:t>Reimbursable Government Import Fees</a:t>
            </a:r>
          </a:p>
        </p:txBody>
      </p:sp>
      <p:sp>
        <p:nvSpPr>
          <p:cNvPr id="3" name="TextBox 2"/>
          <p:cNvSpPr txBox="1"/>
          <p:nvPr/>
        </p:nvSpPr>
        <p:spPr>
          <a:xfrm>
            <a:off x="533400" y="2360950"/>
            <a:ext cx="8191500" cy="2154436"/>
          </a:xfrm>
          <a:prstGeom prst="rect">
            <a:avLst/>
          </a:prstGeom>
          <a:noFill/>
        </p:spPr>
        <p:txBody>
          <a:bodyPr wrap="square" rtlCol="0">
            <a:spAutoFit/>
          </a:bodyPr>
          <a:lstStyle/>
          <a:p>
            <a:pPr marL="342900" indent="-342900">
              <a:buFont typeface="Arial" panose="020B0604020202020204" pitchFamily="34" charset="0"/>
              <a:buChar char="•"/>
            </a:pPr>
            <a:r>
              <a:rPr lang="en-US" sz="2400" dirty="0"/>
              <a:t>U.S. Customs Duties</a:t>
            </a:r>
          </a:p>
          <a:p>
            <a:pPr marL="342900" indent="-342900">
              <a:buFont typeface="Arial" panose="020B0604020202020204" pitchFamily="34" charset="0"/>
              <a:buChar char="•"/>
            </a:pPr>
            <a:r>
              <a:rPr lang="en-US" sz="2400" dirty="0"/>
              <a:t>Customs merchandise processing fees (0.3464% of value, minimum $25.00)</a:t>
            </a:r>
          </a:p>
          <a:p>
            <a:pPr marL="342900" indent="-342900">
              <a:buFont typeface="Arial" panose="020B0604020202020204" pitchFamily="34" charset="0"/>
              <a:buChar char="•"/>
            </a:pPr>
            <a:r>
              <a:rPr lang="en-US" sz="2400" dirty="0"/>
              <a:t>Harbor Maintenance Fees (0.125% of value)</a:t>
            </a:r>
          </a:p>
          <a:p>
            <a:endParaRPr lang="en-US" sz="2000" dirty="0"/>
          </a:p>
          <a:p>
            <a:pPr lvl="1"/>
            <a:r>
              <a:rPr lang="en-US" dirty="0"/>
              <a:t> </a:t>
            </a:r>
          </a:p>
        </p:txBody>
      </p:sp>
      <p:graphicFrame>
        <p:nvGraphicFramePr>
          <p:cNvPr id="4" name="Object 3"/>
          <p:cNvGraphicFramePr>
            <a:graphicFrameLocks/>
          </p:cNvGraphicFramePr>
          <p:nvPr>
            <p:extLst>
              <p:ext uri="{D42A27DB-BD31-4B8C-83A1-F6EECF244321}">
                <p14:modId xmlns:p14="http://schemas.microsoft.com/office/powerpoint/2010/main" val="2811841940"/>
              </p:ext>
            </p:extLst>
          </p:nvPr>
        </p:nvGraphicFramePr>
        <p:xfrm>
          <a:off x="4562742" y="4135636"/>
          <a:ext cx="3048000" cy="1731764"/>
        </p:xfrm>
        <a:graphic>
          <a:graphicData uri="http://schemas.openxmlformats.org/presentationml/2006/ole">
            <mc:AlternateContent xmlns:mc="http://schemas.openxmlformats.org/markup-compatibility/2006">
              <mc:Choice xmlns:v="urn:schemas-microsoft-com:vml" Requires="v">
                <p:oleObj spid="_x0000_s2117" name="ClipArt" r:id="rId6" imgW="20505240" imgH="11963160" progId="MS_ClipArt_Gallery.2">
                  <p:embed/>
                </p:oleObj>
              </mc:Choice>
              <mc:Fallback>
                <p:oleObj name="ClipArt" r:id="rId6" imgW="20505240" imgH="11963160" progId="MS_ClipArt_Gallery.2">
                  <p:embed/>
                  <p:pic>
                    <p:nvPicPr>
                      <p:cNvPr id="0" name="Object 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2742" y="4135636"/>
                        <a:ext cx="3048000" cy="173176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70480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69441"/>
          </a:xfrm>
          <a:prstGeom prst="rect">
            <a:avLst/>
          </a:prstGeom>
          <a:noFill/>
        </p:spPr>
        <p:txBody>
          <a:bodyPr wrap="square" rtlCol="0">
            <a:spAutoFit/>
          </a:bodyPr>
          <a:lstStyle/>
          <a:p>
            <a:pPr algn="ctr"/>
            <a:r>
              <a:rPr lang="en-US" sz="4400" b="1" dirty="0"/>
              <a:t>Additional Handling Charges</a:t>
            </a:r>
          </a:p>
        </p:txBody>
      </p:sp>
      <p:sp>
        <p:nvSpPr>
          <p:cNvPr id="3" name="TextBox 2"/>
          <p:cNvSpPr txBox="1"/>
          <p:nvPr/>
        </p:nvSpPr>
        <p:spPr>
          <a:xfrm>
            <a:off x="457200" y="1981200"/>
            <a:ext cx="8267700" cy="5109091"/>
          </a:xfrm>
          <a:prstGeom prst="rect">
            <a:avLst/>
          </a:prstGeom>
          <a:noFill/>
        </p:spPr>
        <p:txBody>
          <a:bodyPr wrap="square" rtlCol="0">
            <a:spAutoFit/>
          </a:bodyPr>
          <a:lstStyle/>
          <a:p>
            <a:pPr marL="342900" indent="-342900">
              <a:buFont typeface="Arial" panose="020B0604020202020204" pitchFamily="34" charset="0"/>
              <a:buChar char="•"/>
            </a:pPr>
            <a:r>
              <a:rPr lang="en-US" sz="2400" dirty="0"/>
              <a:t>Terminal handling charges</a:t>
            </a:r>
          </a:p>
          <a:p>
            <a:pPr marL="342900" indent="-342900">
              <a:buFont typeface="Arial" panose="020B0604020202020204" pitchFamily="34" charset="0"/>
              <a:buChar char="•"/>
            </a:pPr>
            <a:r>
              <a:rPr lang="en-US" sz="2400" dirty="0"/>
              <a:t>Document turnover charges</a:t>
            </a:r>
          </a:p>
          <a:p>
            <a:pPr marL="342900" indent="-342900">
              <a:buFont typeface="Arial" panose="020B0604020202020204" pitchFamily="34" charset="0"/>
              <a:buChar char="•"/>
            </a:pPr>
            <a:r>
              <a:rPr lang="en-US" sz="2400" dirty="0"/>
              <a:t>Deconsolidation or </a:t>
            </a:r>
            <a:r>
              <a:rPr lang="en-US" sz="2400" dirty="0" err="1"/>
              <a:t>Breakbulk</a:t>
            </a:r>
            <a:r>
              <a:rPr lang="en-US" sz="2400" dirty="0"/>
              <a:t> service</a:t>
            </a:r>
          </a:p>
          <a:p>
            <a:pPr marL="342900" indent="-342900">
              <a:buFont typeface="Arial" panose="020B0604020202020204" pitchFamily="34" charset="0"/>
              <a:buChar char="•"/>
            </a:pPr>
            <a:r>
              <a:rPr lang="en-US" sz="2400" dirty="0"/>
              <a:t>Customs brokerage fee*</a:t>
            </a:r>
          </a:p>
          <a:p>
            <a:pPr marL="342900" indent="-342900">
              <a:buFont typeface="Arial" panose="020B0604020202020204" pitchFamily="34" charset="0"/>
              <a:buChar char="•"/>
            </a:pPr>
            <a:r>
              <a:rPr lang="en-US" sz="2400" dirty="0"/>
              <a:t>Customs bond charge **</a:t>
            </a:r>
          </a:p>
          <a:p>
            <a:pPr marL="342900" indent="-342900">
              <a:buFont typeface="Arial" panose="020B0604020202020204" pitchFamily="34" charset="0"/>
              <a:buChar char="•"/>
            </a:pPr>
            <a:endParaRPr lang="en-US" sz="2400" dirty="0"/>
          </a:p>
          <a:p>
            <a:r>
              <a:rPr lang="en-US" sz="2400" dirty="0"/>
              <a:t>*NOTE:  Brokerage fees are assessed for all of the import services offered.  In many instances, these fees are based on the value of the imported goods.</a:t>
            </a:r>
          </a:p>
          <a:p>
            <a:endParaRPr lang="en-US" sz="2400" dirty="0"/>
          </a:p>
          <a:p>
            <a:r>
              <a:rPr lang="en-US" sz="2400" dirty="0"/>
              <a:t>** the University has a continuous bond with FedEx, which alleviates being charged a bonding fee when using them. </a:t>
            </a:r>
          </a:p>
          <a:p>
            <a:endParaRPr lang="en-US" sz="2000" dirty="0"/>
          </a:p>
          <a:p>
            <a:pPr lvl="1"/>
            <a:r>
              <a:rPr lang="en-US" dirty="0"/>
              <a:t> </a:t>
            </a:r>
          </a:p>
        </p:txBody>
      </p:sp>
    </p:spTree>
    <p:extLst>
      <p:ext uri="{BB962C8B-B14F-4D97-AF65-F5344CB8AC3E}">
        <p14:creationId xmlns:p14="http://schemas.microsoft.com/office/powerpoint/2010/main" val="218148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1077218"/>
          </a:xfrm>
          <a:prstGeom prst="rect">
            <a:avLst/>
          </a:prstGeom>
          <a:noFill/>
        </p:spPr>
        <p:txBody>
          <a:bodyPr wrap="square" rtlCol="0">
            <a:spAutoFit/>
          </a:bodyPr>
          <a:lstStyle/>
          <a:p>
            <a:pPr algn="ctr"/>
            <a:r>
              <a:rPr lang="en-US" sz="3200" b="1" dirty="0"/>
              <a:t>What charges will the Requesting Department be responsible for?</a:t>
            </a:r>
          </a:p>
        </p:txBody>
      </p:sp>
      <p:sp>
        <p:nvSpPr>
          <p:cNvPr id="3" name="TextBox 2"/>
          <p:cNvSpPr txBox="1"/>
          <p:nvPr/>
        </p:nvSpPr>
        <p:spPr>
          <a:xfrm>
            <a:off x="419100" y="1981200"/>
            <a:ext cx="8305800" cy="2215991"/>
          </a:xfrm>
          <a:prstGeom prst="rect">
            <a:avLst/>
          </a:prstGeom>
          <a:noFill/>
        </p:spPr>
        <p:txBody>
          <a:bodyPr wrap="square" rtlCol="0">
            <a:spAutoFit/>
          </a:bodyPr>
          <a:lstStyle/>
          <a:p>
            <a:pPr algn="just"/>
            <a:r>
              <a:rPr lang="en-US" sz="2400" dirty="0"/>
              <a:t>The actual charges your department will be  responsible for are determined by the terms of sale you negotiate with your supplier, and any fees involved with importing goods into the United States</a:t>
            </a:r>
            <a:r>
              <a:rPr lang="en-US" sz="2800" dirty="0"/>
              <a:t>.</a:t>
            </a:r>
          </a:p>
          <a:p>
            <a:endParaRPr lang="en-US" sz="2000" dirty="0"/>
          </a:p>
          <a:p>
            <a:pPr lvl="1"/>
            <a:r>
              <a:rPr lang="en-US" dirty="0"/>
              <a:t> </a:t>
            </a:r>
          </a:p>
        </p:txBody>
      </p:sp>
    </p:spTree>
    <p:extLst>
      <p:ext uri="{BB962C8B-B14F-4D97-AF65-F5344CB8AC3E}">
        <p14:creationId xmlns:p14="http://schemas.microsoft.com/office/powerpoint/2010/main" val="1592077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1077218"/>
          </a:xfrm>
          <a:prstGeom prst="rect">
            <a:avLst/>
          </a:prstGeom>
          <a:noFill/>
        </p:spPr>
        <p:txBody>
          <a:bodyPr wrap="square" rtlCol="0">
            <a:spAutoFit/>
          </a:bodyPr>
          <a:lstStyle/>
          <a:p>
            <a:pPr algn="ctr"/>
            <a:r>
              <a:rPr lang="en-US" sz="3200" b="1" dirty="0"/>
              <a:t>Example: Shipment of Widgets from Taiwan, shipment value $10,000</a:t>
            </a:r>
          </a:p>
        </p:txBody>
      </p:sp>
      <p:sp>
        <p:nvSpPr>
          <p:cNvPr id="3" name="TextBox 2"/>
          <p:cNvSpPr txBox="1"/>
          <p:nvPr/>
        </p:nvSpPr>
        <p:spPr>
          <a:xfrm>
            <a:off x="419100" y="1981200"/>
            <a:ext cx="8305800" cy="4185761"/>
          </a:xfrm>
          <a:prstGeom prst="rect">
            <a:avLst/>
          </a:prstGeom>
          <a:noFill/>
        </p:spPr>
        <p:txBody>
          <a:bodyPr wrap="square" rtlCol="0">
            <a:spAutoFit/>
          </a:bodyPr>
          <a:lstStyle/>
          <a:p>
            <a:pPr marL="342900" indent="-342900">
              <a:buFont typeface="Arial" panose="020B0604020202020204" pitchFamily="34" charset="0"/>
              <a:buChar char="•"/>
            </a:pPr>
            <a:r>
              <a:rPr lang="en-US" sz="2400" dirty="0"/>
              <a:t>Inland freight factory to port 		$  225.00</a:t>
            </a:r>
          </a:p>
          <a:p>
            <a:pPr marL="342900" indent="-342900">
              <a:buFont typeface="Arial" panose="020B0604020202020204" pitchFamily="34" charset="0"/>
              <a:buChar char="•"/>
            </a:pPr>
            <a:r>
              <a:rPr lang="en-US" sz="2400" dirty="0"/>
              <a:t>Terminal Handling &amp; doc. prep.                        285.00</a:t>
            </a:r>
          </a:p>
          <a:p>
            <a:pPr marL="342900" indent="-342900">
              <a:buFont typeface="Arial" panose="020B0604020202020204" pitchFamily="34" charset="0"/>
              <a:buChar char="•"/>
            </a:pPr>
            <a:r>
              <a:rPr lang="en-US" sz="2400" dirty="0"/>
              <a:t>Harbor usage fee (0.5% OF value)	                    50.00</a:t>
            </a:r>
          </a:p>
          <a:p>
            <a:pPr marL="342900" indent="-342900">
              <a:buFont typeface="Arial" panose="020B0604020202020204" pitchFamily="34" charset="0"/>
              <a:buChar char="•"/>
            </a:pPr>
            <a:r>
              <a:rPr lang="en-US" sz="2400" dirty="0"/>
              <a:t>Taiwan government tax(0.05%of value)              5.00</a:t>
            </a:r>
          </a:p>
          <a:p>
            <a:pPr marL="342900" indent="-342900">
              <a:buFont typeface="Arial" panose="020B0604020202020204" pitchFamily="34" charset="0"/>
              <a:buChar char="•"/>
            </a:pPr>
            <a:r>
              <a:rPr lang="en-US" sz="2400" dirty="0"/>
              <a:t>Ocean Freight (Taiwan to Los Angeles)          1975.00</a:t>
            </a:r>
          </a:p>
          <a:p>
            <a:pPr marL="342900" indent="-342900">
              <a:buFont typeface="Arial" panose="020B0604020202020204" pitchFamily="34" charset="0"/>
              <a:buChar char="•"/>
            </a:pPr>
            <a:r>
              <a:rPr lang="en-US" sz="2400" dirty="0"/>
              <a:t>Rail charges (L.A. to Detroit)		    2150.00</a:t>
            </a:r>
          </a:p>
          <a:p>
            <a:pPr marL="342900" indent="-342900">
              <a:buFont typeface="Arial" panose="020B0604020202020204" pitchFamily="34" charset="0"/>
              <a:buChar char="•"/>
            </a:pPr>
            <a:r>
              <a:rPr lang="en-US" sz="2400" dirty="0"/>
              <a:t>Drayage (DTW to Detroit)	                                 260.00</a:t>
            </a:r>
          </a:p>
          <a:p>
            <a:r>
              <a:rPr lang="en-US" sz="2400" dirty="0"/>
              <a:t>	</a:t>
            </a:r>
            <a:r>
              <a:rPr lang="en-US" sz="2400" i="1" dirty="0"/>
              <a:t>(continued)</a:t>
            </a:r>
          </a:p>
          <a:p>
            <a:endParaRPr lang="en-US" sz="2000" dirty="0"/>
          </a:p>
          <a:p>
            <a:pPr lvl="1"/>
            <a:r>
              <a:rPr lang="en-US" dirty="0"/>
              <a:t> </a:t>
            </a:r>
          </a:p>
          <a:p>
            <a:pPr lvl="1"/>
            <a:endParaRPr lang="en-US" dirty="0"/>
          </a:p>
          <a:p>
            <a:pPr lvl="1"/>
            <a:r>
              <a:rPr lang="en-US" dirty="0"/>
              <a:t>							</a:t>
            </a:r>
          </a:p>
        </p:txBody>
      </p:sp>
    </p:spTree>
    <p:extLst>
      <p:ext uri="{BB962C8B-B14F-4D97-AF65-F5344CB8AC3E}">
        <p14:creationId xmlns:p14="http://schemas.microsoft.com/office/powerpoint/2010/main" val="376502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584775"/>
          </a:xfrm>
          <a:prstGeom prst="rect">
            <a:avLst/>
          </a:prstGeom>
          <a:noFill/>
        </p:spPr>
        <p:txBody>
          <a:bodyPr wrap="square" rtlCol="0">
            <a:spAutoFit/>
          </a:bodyPr>
          <a:lstStyle/>
          <a:p>
            <a:pPr algn="ctr"/>
            <a:r>
              <a:rPr lang="en-US" sz="3200" b="1" dirty="0"/>
              <a:t>Example (Continued)</a:t>
            </a:r>
          </a:p>
        </p:txBody>
      </p:sp>
      <p:sp>
        <p:nvSpPr>
          <p:cNvPr id="3" name="TextBox 2"/>
          <p:cNvSpPr txBox="1"/>
          <p:nvPr/>
        </p:nvSpPr>
        <p:spPr>
          <a:xfrm>
            <a:off x="419100" y="1981200"/>
            <a:ext cx="8305800" cy="4001095"/>
          </a:xfrm>
          <a:prstGeom prst="rect">
            <a:avLst/>
          </a:prstGeom>
          <a:noFill/>
        </p:spPr>
        <p:txBody>
          <a:bodyPr wrap="square" rtlCol="0">
            <a:spAutoFit/>
          </a:bodyPr>
          <a:lstStyle/>
          <a:p>
            <a:pPr marL="342900" indent="-342900">
              <a:buFont typeface="Arial" panose="020B0604020202020204" pitchFamily="34" charset="0"/>
              <a:buChar char="•"/>
            </a:pPr>
            <a:r>
              <a:rPr lang="en-US" sz="2400" dirty="0"/>
              <a:t>Customs Brokerage	 fee		    125.00</a:t>
            </a:r>
          </a:p>
          <a:p>
            <a:pPr marL="342900" indent="-342900">
              <a:buFont typeface="Arial" panose="020B0604020202020204" pitchFamily="34" charset="0"/>
              <a:buChar char="•"/>
            </a:pPr>
            <a:r>
              <a:rPr lang="en-US" sz="2400" dirty="0"/>
              <a:t>Harbor Maintenance fee		      12.50</a:t>
            </a:r>
          </a:p>
          <a:p>
            <a:pPr marL="342900" indent="-342900">
              <a:buFont typeface="Arial" panose="020B0604020202020204" pitchFamily="34" charset="0"/>
              <a:buChar char="•"/>
            </a:pPr>
            <a:r>
              <a:rPr lang="en-US" sz="2400" dirty="0"/>
              <a:t>Merchandise Processing fees                25.00</a:t>
            </a:r>
          </a:p>
          <a:p>
            <a:pPr marL="342900" indent="-342900">
              <a:buFont typeface="Arial" panose="020B0604020202020204" pitchFamily="34" charset="0"/>
              <a:buChar char="•"/>
            </a:pPr>
            <a:r>
              <a:rPr lang="en-US" sz="2400" dirty="0"/>
              <a:t>Customs Duties (4.6% of value)	    460.00</a:t>
            </a:r>
          </a:p>
          <a:p>
            <a:pPr marL="342900" indent="-342900">
              <a:buFont typeface="Arial" panose="020B0604020202020204" pitchFamily="34" charset="0"/>
              <a:buChar char="•"/>
            </a:pPr>
            <a:r>
              <a:rPr lang="en-US" sz="2400" dirty="0"/>
              <a:t>Document Turnover fee		       65.00</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a:t>TOTAL IMPORT COSTS	            $5,637.50</a:t>
            </a:r>
          </a:p>
          <a:p>
            <a:pPr marL="342900" indent="-342900">
              <a:buFont typeface="Arial" panose="020B0604020202020204" pitchFamily="34" charset="0"/>
              <a:buChar char="•"/>
            </a:pPr>
            <a:r>
              <a:rPr lang="en-US" sz="2400" b="1" dirty="0"/>
              <a:t>  </a:t>
            </a:r>
          </a:p>
          <a:p>
            <a:pPr marL="342900" indent="-342900">
              <a:buFont typeface="Arial" panose="020B0604020202020204" pitchFamily="34" charset="0"/>
              <a:buChar char="•"/>
            </a:pPr>
            <a:r>
              <a:rPr lang="en-US" sz="2400" b="1" dirty="0"/>
              <a:t>Total Cost to the Department:   $15,637.50</a:t>
            </a:r>
          </a:p>
          <a:p>
            <a:endParaRPr lang="en-US" sz="2000" dirty="0"/>
          </a:p>
          <a:p>
            <a:pPr lvl="1"/>
            <a:r>
              <a:rPr lang="en-US" dirty="0"/>
              <a:t> </a:t>
            </a:r>
          </a:p>
        </p:txBody>
      </p:sp>
    </p:spTree>
    <p:extLst>
      <p:ext uri="{BB962C8B-B14F-4D97-AF65-F5344CB8AC3E}">
        <p14:creationId xmlns:p14="http://schemas.microsoft.com/office/powerpoint/2010/main" val="3347594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1077218"/>
          </a:xfrm>
          <a:prstGeom prst="rect">
            <a:avLst/>
          </a:prstGeom>
          <a:noFill/>
        </p:spPr>
        <p:txBody>
          <a:bodyPr wrap="square" rtlCol="0">
            <a:spAutoFit/>
          </a:bodyPr>
          <a:lstStyle/>
          <a:p>
            <a:pPr algn="ctr"/>
            <a:r>
              <a:rPr lang="en-US" sz="3200" b="1" dirty="0"/>
              <a:t>Custom Broker Required Shipment Documentation</a:t>
            </a:r>
          </a:p>
        </p:txBody>
      </p:sp>
      <p:sp>
        <p:nvSpPr>
          <p:cNvPr id="3" name="TextBox 2"/>
          <p:cNvSpPr txBox="1"/>
          <p:nvPr/>
        </p:nvSpPr>
        <p:spPr>
          <a:xfrm>
            <a:off x="419100" y="1981200"/>
            <a:ext cx="8305800" cy="5262979"/>
          </a:xfrm>
          <a:prstGeom prst="rect">
            <a:avLst/>
          </a:prstGeom>
          <a:noFill/>
        </p:spPr>
        <p:txBody>
          <a:bodyPr wrap="square" rtlCol="0">
            <a:spAutoFit/>
          </a:bodyPr>
          <a:lstStyle/>
          <a:p>
            <a:pPr algn="just"/>
            <a:r>
              <a:rPr lang="en-US" sz="2400" dirty="0"/>
              <a:t>In order for a Custom Broker to serve as your agent, some or all of the documents listed below are required.  These documents, other than the Purchase Order, are typically provided by the seller. </a:t>
            </a:r>
          </a:p>
          <a:p>
            <a:pPr marL="457200" indent="-457200" algn="just">
              <a:buFont typeface="Arial" panose="020B0604020202020204" pitchFamily="34" charset="0"/>
              <a:buChar char="•"/>
            </a:pPr>
            <a:endParaRPr lang="en-US" dirty="0"/>
          </a:p>
          <a:p>
            <a:pPr marL="457200" indent="-457200" algn="just">
              <a:buFont typeface="Arial" panose="020B0604020202020204" pitchFamily="34" charset="0"/>
              <a:buChar char="•"/>
            </a:pPr>
            <a:r>
              <a:rPr lang="en-US" sz="2000" dirty="0"/>
              <a:t>Purchase Order and Quote</a:t>
            </a:r>
          </a:p>
          <a:p>
            <a:pPr marL="457200" indent="-457200" algn="just">
              <a:buFont typeface="Arial" panose="020B0604020202020204" pitchFamily="34" charset="0"/>
              <a:buChar char="•"/>
            </a:pPr>
            <a:r>
              <a:rPr lang="en-US" sz="2000" dirty="0"/>
              <a:t>Ocean Bill or Lading of Airway Bill</a:t>
            </a:r>
          </a:p>
          <a:p>
            <a:pPr marL="457200" indent="-457200" algn="just">
              <a:buFont typeface="Arial" panose="020B0604020202020204" pitchFamily="34" charset="0"/>
              <a:buChar char="•"/>
            </a:pPr>
            <a:r>
              <a:rPr lang="en-US" sz="2000" dirty="0"/>
              <a:t>Commercial Invoice (In English)</a:t>
            </a:r>
          </a:p>
          <a:p>
            <a:pPr marL="457200" indent="-457200" algn="just">
              <a:buFont typeface="Arial" panose="020B0604020202020204" pitchFamily="34" charset="0"/>
              <a:buChar char="•"/>
            </a:pPr>
            <a:r>
              <a:rPr lang="en-US" sz="2000" dirty="0"/>
              <a:t>Packing Slips</a:t>
            </a:r>
          </a:p>
          <a:p>
            <a:pPr marL="457200" indent="-457200" algn="just">
              <a:buFont typeface="Arial" panose="020B0604020202020204" pitchFamily="34" charset="0"/>
              <a:buChar char="•"/>
            </a:pPr>
            <a:r>
              <a:rPr lang="en-US" sz="2000" dirty="0"/>
              <a:t>Certificates of Origin</a:t>
            </a:r>
          </a:p>
          <a:p>
            <a:pPr marL="457200" indent="-457200" algn="just">
              <a:buFont typeface="Arial" panose="020B0604020202020204" pitchFamily="34" charset="0"/>
              <a:buChar char="•"/>
            </a:pPr>
            <a:r>
              <a:rPr lang="en-US" sz="2000" dirty="0"/>
              <a:t>Certificates of Inspection (if required)</a:t>
            </a:r>
          </a:p>
          <a:p>
            <a:pPr marL="457200" indent="-457200" algn="just">
              <a:buFont typeface="Arial" panose="020B0604020202020204" pitchFamily="34" charset="0"/>
              <a:buChar char="•"/>
            </a:pPr>
            <a:r>
              <a:rPr lang="en-US" sz="2000" dirty="0"/>
              <a:t>Insurance Certificates (if applicable)</a:t>
            </a:r>
          </a:p>
          <a:p>
            <a:pPr marL="457200" indent="-457200" algn="just">
              <a:buFont typeface="Arial" panose="020B0604020202020204" pitchFamily="34" charset="0"/>
              <a:buChar char="•"/>
            </a:pPr>
            <a:r>
              <a:rPr lang="en-US" sz="2000" dirty="0"/>
              <a:t>Ocean Bill of Lading or Airway Bill</a:t>
            </a:r>
          </a:p>
          <a:p>
            <a:pPr marL="457200" indent="-457200" algn="just">
              <a:buFont typeface="Arial" panose="020B0604020202020204" pitchFamily="34" charset="0"/>
              <a:buChar char="•"/>
            </a:pPr>
            <a:endParaRPr lang="en-US" sz="2400" dirty="0"/>
          </a:p>
          <a:p>
            <a:endParaRPr lang="en-US" sz="2000" dirty="0"/>
          </a:p>
          <a:p>
            <a:pPr lvl="1"/>
            <a:r>
              <a:rPr lang="en-US" dirty="0"/>
              <a:t> </a:t>
            </a:r>
          </a:p>
        </p:txBody>
      </p:sp>
    </p:spTree>
    <p:extLst>
      <p:ext uri="{BB962C8B-B14F-4D97-AF65-F5344CB8AC3E}">
        <p14:creationId xmlns:p14="http://schemas.microsoft.com/office/powerpoint/2010/main" val="1025428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584775"/>
          </a:xfrm>
          <a:prstGeom prst="rect">
            <a:avLst/>
          </a:prstGeom>
          <a:noFill/>
        </p:spPr>
        <p:txBody>
          <a:bodyPr wrap="square" rtlCol="0">
            <a:spAutoFit/>
          </a:bodyPr>
          <a:lstStyle/>
          <a:p>
            <a:pPr algn="ctr"/>
            <a:r>
              <a:rPr lang="en-US" sz="3200" b="1" dirty="0"/>
              <a:t>Delays Cost Money!!</a:t>
            </a:r>
          </a:p>
        </p:txBody>
      </p:sp>
      <p:sp>
        <p:nvSpPr>
          <p:cNvPr id="3" name="TextBox 2"/>
          <p:cNvSpPr txBox="1"/>
          <p:nvPr/>
        </p:nvSpPr>
        <p:spPr>
          <a:xfrm>
            <a:off x="419100" y="1600200"/>
            <a:ext cx="8305800" cy="4739759"/>
          </a:xfrm>
          <a:prstGeom prst="rect">
            <a:avLst/>
          </a:prstGeom>
          <a:noFill/>
        </p:spPr>
        <p:txBody>
          <a:bodyPr wrap="square" rtlCol="0">
            <a:spAutoFit/>
          </a:bodyPr>
          <a:lstStyle/>
          <a:p>
            <a:pPr marL="457200" indent="-457200" algn="just">
              <a:buFont typeface="Arial" panose="020B0604020202020204" pitchFamily="34" charset="0"/>
              <a:buChar char="•"/>
            </a:pPr>
            <a:r>
              <a:rPr lang="en-US" sz="2400" dirty="0"/>
              <a:t>Advanced planning and communication are key to minimizing delays with US Customs at the United States border</a:t>
            </a:r>
          </a:p>
          <a:p>
            <a:pPr marL="457200" indent="-457200" algn="just">
              <a:buFont typeface="Arial" panose="020B0604020202020204" pitchFamily="34" charset="0"/>
              <a:buChar char="•"/>
            </a:pPr>
            <a:r>
              <a:rPr lang="en-US" sz="2400" dirty="0"/>
              <a:t>It is important to have all of the shipment documentation sent to the customs broker prior to the delivery from over seas </a:t>
            </a:r>
          </a:p>
          <a:p>
            <a:pPr marL="457200" indent="-457200" algn="just">
              <a:buFont typeface="Arial" panose="020B0604020202020204" pitchFamily="34" charset="0"/>
              <a:buChar char="•"/>
            </a:pPr>
            <a:r>
              <a:rPr lang="en-US" sz="2400" dirty="0"/>
              <a:t>Work with the broker to pre-clear shipments whenever possible</a:t>
            </a:r>
          </a:p>
          <a:p>
            <a:pPr marL="457200" indent="-457200" algn="just">
              <a:buFont typeface="Arial" panose="020B0604020202020204" pitchFamily="34" charset="0"/>
              <a:buChar char="•"/>
            </a:pPr>
            <a:r>
              <a:rPr lang="en-US" sz="2400" dirty="0"/>
              <a:t>Delays will cost money as the shipment will go into storage and daily fees will be added for the storage  </a:t>
            </a:r>
          </a:p>
          <a:p>
            <a:pPr marL="914400" lvl="1" indent="-457200" algn="just">
              <a:buFont typeface="Arial" panose="020B0604020202020204" pitchFamily="34" charset="0"/>
              <a:buChar char="•"/>
            </a:pPr>
            <a:r>
              <a:rPr lang="en-US" sz="2400" dirty="0"/>
              <a:t>Most storage fees must be paid prior to the release of the shipment</a:t>
            </a:r>
          </a:p>
          <a:p>
            <a:endParaRPr lang="en-US" sz="2000" dirty="0"/>
          </a:p>
          <a:p>
            <a:pPr lvl="1"/>
            <a:r>
              <a:rPr lang="en-US" dirty="0"/>
              <a:t> </a:t>
            </a:r>
          </a:p>
        </p:txBody>
      </p:sp>
    </p:spTree>
    <p:extLst>
      <p:ext uri="{BB962C8B-B14F-4D97-AF65-F5344CB8AC3E}">
        <p14:creationId xmlns:p14="http://schemas.microsoft.com/office/powerpoint/2010/main" val="1768788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584775"/>
          </a:xfrm>
          <a:prstGeom prst="rect">
            <a:avLst/>
          </a:prstGeom>
          <a:noFill/>
        </p:spPr>
        <p:txBody>
          <a:bodyPr wrap="square" rtlCol="0">
            <a:spAutoFit/>
          </a:bodyPr>
          <a:lstStyle/>
          <a:p>
            <a:pPr algn="ctr"/>
            <a:r>
              <a:rPr lang="en-US" sz="3200" dirty="0"/>
              <a:t>Minimizing Import Costs</a:t>
            </a:r>
            <a:endParaRPr lang="en-US" sz="3200" b="1" dirty="0"/>
          </a:p>
        </p:txBody>
      </p:sp>
      <p:sp>
        <p:nvSpPr>
          <p:cNvPr id="3" name="TextBox 2"/>
          <p:cNvSpPr txBox="1"/>
          <p:nvPr/>
        </p:nvSpPr>
        <p:spPr>
          <a:xfrm>
            <a:off x="419100" y="1600200"/>
            <a:ext cx="8305800" cy="4431983"/>
          </a:xfrm>
          <a:prstGeom prst="rect">
            <a:avLst/>
          </a:prstGeom>
          <a:noFill/>
        </p:spPr>
        <p:txBody>
          <a:bodyPr wrap="square" rtlCol="0">
            <a:spAutoFit/>
          </a:bodyPr>
          <a:lstStyle/>
          <a:p>
            <a:pPr marL="457200" indent="-457200" algn="just">
              <a:buFont typeface="Arial" panose="020B0604020202020204" pitchFamily="34" charset="0"/>
              <a:buChar char="•"/>
            </a:pPr>
            <a:r>
              <a:rPr lang="en-US" sz="2400" dirty="0"/>
              <a:t>Negotiate terms of sale where your shipper is responsible for a portion of transportation costs</a:t>
            </a:r>
          </a:p>
          <a:p>
            <a:pPr marL="457200" indent="-457200" algn="just">
              <a:buFont typeface="Arial" panose="020B0604020202020204" pitchFamily="34" charset="0"/>
              <a:buChar char="•"/>
            </a:pPr>
            <a:r>
              <a:rPr lang="en-US" sz="2400" dirty="0"/>
              <a:t>Utilize the same custom broker for freight forwarding and customs broker services, to minimize unnecessary third party handling and document turnover charges</a:t>
            </a:r>
          </a:p>
          <a:p>
            <a:pPr marL="457200" indent="-457200" algn="just">
              <a:buFont typeface="Arial" panose="020B0604020202020204" pitchFamily="34" charset="0"/>
              <a:buChar char="•"/>
            </a:pPr>
            <a:r>
              <a:rPr lang="en-US" sz="2400" dirty="0"/>
              <a:t>Plan ahead to ensure your company ships when freight rates are most favorable.  Freight rates are highest between August and December, when cargo space is limited</a:t>
            </a:r>
          </a:p>
          <a:p>
            <a:pPr marL="457200" indent="-457200" algn="just">
              <a:buFont typeface="Arial" panose="020B0604020202020204" pitchFamily="34" charset="0"/>
              <a:buChar char="•"/>
            </a:pPr>
            <a:r>
              <a:rPr lang="en-US" sz="2400" dirty="0"/>
              <a:t>Have ocean shipments routed straight through to the University when possible</a:t>
            </a:r>
          </a:p>
          <a:p>
            <a:pPr algn="just"/>
            <a:r>
              <a:rPr lang="en-US" sz="2400" i="1" dirty="0"/>
              <a:t>	(continued)</a:t>
            </a:r>
          </a:p>
          <a:p>
            <a:pPr lvl="1"/>
            <a:r>
              <a:rPr lang="en-US" dirty="0"/>
              <a:t> </a:t>
            </a:r>
          </a:p>
        </p:txBody>
      </p:sp>
    </p:spTree>
    <p:extLst>
      <p:ext uri="{BB962C8B-B14F-4D97-AF65-F5344CB8AC3E}">
        <p14:creationId xmlns:p14="http://schemas.microsoft.com/office/powerpoint/2010/main" val="1452274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584775"/>
          </a:xfrm>
          <a:prstGeom prst="rect">
            <a:avLst/>
          </a:prstGeom>
          <a:noFill/>
        </p:spPr>
        <p:txBody>
          <a:bodyPr wrap="square" rtlCol="0">
            <a:spAutoFit/>
          </a:bodyPr>
          <a:lstStyle/>
          <a:p>
            <a:pPr algn="ctr"/>
            <a:r>
              <a:rPr lang="en-US" sz="3200" dirty="0"/>
              <a:t>Minimizing Import Costs (Cont.) </a:t>
            </a:r>
            <a:endParaRPr lang="en-US" sz="3200" b="1" dirty="0"/>
          </a:p>
        </p:txBody>
      </p:sp>
      <p:sp>
        <p:nvSpPr>
          <p:cNvPr id="3" name="TextBox 2"/>
          <p:cNvSpPr txBox="1"/>
          <p:nvPr/>
        </p:nvSpPr>
        <p:spPr>
          <a:xfrm>
            <a:off x="419100" y="1600200"/>
            <a:ext cx="8305800" cy="2899255"/>
          </a:xfrm>
          <a:prstGeom prst="rect">
            <a:avLst/>
          </a:prstGeom>
          <a:noFill/>
        </p:spPr>
        <p:txBody>
          <a:bodyPr wrap="square" rtlCol="0">
            <a:spAutoFit/>
          </a:bodyPr>
          <a:lstStyle/>
          <a:p>
            <a:pPr marL="342900" lvl="0" indent="-342900" eaLnBrk="0" fontAlgn="base" hangingPunct="0">
              <a:spcBef>
                <a:spcPct val="20000"/>
              </a:spcBef>
              <a:spcAft>
                <a:spcPct val="0"/>
              </a:spcAft>
              <a:buSzPct val="70000"/>
              <a:buFont typeface="Arial" panose="020B0604020202020204" pitchFamily="34" charset="0"/>
              <a:buChar char="•"/>
            </a:pPr>
            <a:r>
              <a:rPr kumimoji="1" lang="en-US" altLang="en-US" sz="2400" kern="0" dirty="0">
                <a:solidFill>
                  <a:srgbClr val="000000"/>
                </a:solidFill>
                <a:latin typeface="+mj-lt"/>
              </a:rPr>
              <a:t>Source goods from countries participating in trade agreements with the US</a:t>
            </a:r>
          </a:p>
          <a:p>
            <a:pPr marL="342900" lvl="0" indent="-342900" eaLnBrk="0" fontAlgn="base" hangingPunct="0">
              <a:spcBef>
                <a:spcPct val="20000"/>
              </a:spcBef>
              <a:spcAft>
                <a:spcPct val="0"/>
              </a:spcAft>
              <a:buSzPct val="70000"/>
              <a:buFont typeface="Arial" panose="020B0604020202020204" pitchFamily="34" charset="0"/>
              <a:buChar char="•"/>
            </a:pPr>
            <a:r>
              <a:rPr kumimoji="1" lang="en-US" altLang="en-US" sz="2400" kern="0" dirty="0">
                <a:solidFill>
                  <a:srgbClr val="000000"/>
                </a:solidFill>
                <a:latin typeface="+mj-lt"/>
              </a:rPr>
              <a:t>Make sure your suppliers provide a valid certificate of origin</a:t>
            </a:r>
          </a:p>
          <a:p>
            <a:pPr marL="342900" lvl="0" indent="-342900" eaLnBrk="0" fontAlgn="base" hangingPunct="0">
              <a:spcBef>
                <a:spcPct val="20000"/>
              </a:spcBef>
              <a:spcAft>
                <a:spcPct val="0"/>
              </a:spcAft>
              <a:buSzPct val="70000"/>
              <a:buFont typeface="Arial" panose="020B0604020202020204" pitchFamily="34" charset="0"/>
              <a:buChar char="•"/>
            </a:pPr>
            <a:r>
              <a:rPr kumimoji="1" lang="en-US" altLang="en-US" sz="2400" kern="0" dirty="0">
                <a:solidFill>
                  <a:srgbClr val="000000"/>
                </a:solidFill>
                <a:latin typeface="+mj-lt"/>
              </a:rPr>
              <a:t>Have original documentation for air/ocean shipments sent directly to your customs broker to expedite customs release</a:t>
            </a:r>
          </a:p>
          <a:p>
            <a:pPr marL="342900" lvl="0" indent="-342900" eaLnBrk="0" fontAlgn="base" hangingPunct="0">
              <a:spcBef>
                <a:spcPct val="20000"/>
              </a:spcBef>
              <a:spcAft>
                <a:spcPct val="0"/>
              </a:spcAft>
              <a:buSzPct val="70000"/>
              <a:buFont typeface="Arial" panose="020B0604020202020204" pitchFamily="34" charset="0"/>
              <a:buChar char="•"/>
            </a:pPr>
            <a:r>
              <a:rPr kumimoji="1" lang="en-US" altLang="en-US" sz="2400" kern="0" dirty="0">
                <a:solidFill>
                  <a:srgbClr val="000000"/>
                </a:solidFill>
                <a:latin typeface="+mj-lt"/>
              </a:rPr>
              <a:t>Ensure your supplier marks all imported goods appropriately with country of origin</a:t>
            </a:r>
            <a:endParaRPr kumimoji="1" lang="en-US" altLang="en-US" sz="2400" kern="0" dirty="0">
              <a:solidFill>
                <a:srgbClr val="000000"/>
              </a:solidFill>
              <a:latin typeface="Arial"/>
            </a:endParaRPr>
          </a:p>
        </p:txBody>
      </p:sp>
    </p:spTree>
    <p:extLst>
      <p:ext uri="{BB962C8B-B14F-4D97-AF65-F5344CB8AC3E}">
        <p14:creationId xmlns:p14="http://schemas.microsoft.com/office/powerpoint/2010/main" val="2724419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457200" y="765946"/>
            <a:ext cx="8077200" cy="584775"/>
          </a:xfrm>
          <a:prstGeom prst="rect">
            <a:avLst/>
          </a:prstGeom>
          <a:noFill/>
        </p:spPr>
        <p:txBody>
          <a:bodyPr wrap="square" rtlCol="0">
            <a:spAutoFit/>
          </a:bodyPr>
          <a:lstStyle/>
          <a:p>
            <a:pPr algn="ctr"/>
            <a:r>
              <a:rPr lang="en-US" sz="3200" dirty="0"/>
              <a:t>Inco Terms  </a:t>
            </a:r>
            <a:endParaRPr lang="en-US" sz="3200" b="1" dirty="0"/>
          </a:p>
        </p:txBody>
      </p:sp>
      <p:sp>
        <p:nvSpPr>
          <p:cNvPr id="3" name="TextBox 2"/>
          <p:cNvSpPr txBox="1"/>
          <p:nvPr/>
        </p:nvSpPr>
        <p:spPr>
          <a:xfrm>
            <a:off x="304800" y="1350721"/>
            <a:ext cx="8458200" cy="4887492"/>
          </a:xfrm>
          <a:prstGeom prst="rect">
            <a:avLst/>
          </a:prstGeom>
          <a:noFill/>
        </p:spPr>
        <p:txBody>
          <a:bodyPr wrap="square" rtlCol="0">
            <a:spAutoFit/>
          </a:bodyPr>
          <a:lstStyle/>
          <a:p>
            <a:pPr lvl="0" algn="just" eaLnBrk="0" fontAlgn="base" hangingPunct="0">
              <a:spcBef>
                <a:spcPct val="20000"/>
              </a:spcBef>
              <a:spcAft>
                <a:spcPct val="0"/>
              </a:spcAft>
              <a:buSzPct val="70000"/>
            </a:pPr>
            <a:r>
              <a:rPr kumimoji="1" lang="en-US" altLang="en-US" sz="1900" kern="0" dirty="0">
                <a:solidFill>
                  <a:srgbClr val="000000"/>
                </a:solidFill>
                <a:latin typeface="+mj-lt"/>
              </a:rPr>
              <a:t>International Commercial terms (Inco terms) are the key to determining what costs a department at Wayne State University may be responsible for.  These essentially are the terms of sale agreed upon between the seller (shipper) and the consignee (recipient). These terms determine at what point title to the goods transfers, and dictate what charges a Buyer of goods may be responsible for.  In many cases a shipper may state they will send product to an importer on a Delivered Duty Paid basis, but ultimately when the shipment arrives, and it is time for customs clearance, they determine they do not have a customs broker, do not have a customs bond, or have no mechanism for facilitating Customs clearance of the import shipment.  Thus this responsibility defaults to the importer (Wayne State University).  </a:t>
            </a:r>
          </a:p>
          <a:p>
            <a:pPr marL="342900" lvl="0" indent="-342900" eaLnBrk="0" fontAlgn="base" hangingPunct="0">
              <a:spcBef>
                <a:spcPct val="20000"/>
              </a:spcBef>
              <a:spcAft>
                <a:spcPct val="0"/>
              </a:spcAft>
              <a:buSzPct val="70000"/>
              <a:buFont typeface="Arial" panose="020B0604020202020204" pitchFamily="34" charset="0"/>
              <a:buChar char="•"/>
            </a:pPr>
            <a:endParaRPr kumimoji="1" lang="en-US" altLang="en-US" sz="1900" kern="0" dirty="0">
              <a:solidFill>
                <a:srgbClr val="000000"/>
              </a:solidFill>
              <a:latin typeface="+mj-lt"/>
            </a:endParaRPr>
          </a:p>
          <a:p>
            <a:pPr lvl="0" algn="just" eaLnBrk="0" fontAlgn="base" hangingPunct="0">
              <a:spcBef>
                <a:spcPct val="20000"/>
              </a:spcBef>
              <a:spcAft>
                <a:spcPct val="0"/>
              </a:spcAft>
              <a:buSzPct val="70000"/>
            </a:pPr>
            <a:r>
              <a:rPr kumimoji="1" lang="en-US" altLang="en-US" sz="1900" kern="0" dirty="0">
                <a:solidFill>
                  <a:srgbClr val="000000"/>
                </a:solidFill>
                <a:latin typeface="+mj-lt"/>
              </a:rPr>
              <a:t>Any time a potential international transaction has been agreed upon it is important to review the specified incoterms and ensure everybody understands possible costs that may be incurred, and who is responsible for paying these charges. Information can be found at </a:t>
            </a:r>
            <a:r>
              <a:rPr kumimoji="1" lang="en-US" altLang="en-US" sz="1900" kern="0" dirty="0">
                <a:solidFill>
                  <a:srgbClr val="000000"/>
                </a:solidFill>
                <a:latin typeface="+mj-lt"/>
                <a:hlinkClick r:id="rId5"/>
              </a:rPr>
              <a:t>https://www.fedexlogistics.com.au/s/INCOTERMS-2020.</a:t>
            </a:r>
            <a:r>
              <a:rPr kumimoji="1" lang="en-US" altLang="en-US" sz="1900" kern="0">
                <a:solidFill>
                  <a:srgbClr val="000000"/>
                </a:solidFill>
                <a:latin typeface="+mj-lt"/>
                <a:hlinkClick r:id="rId5"/>
              </a:rPr>
              <a:t>pdf</a:t>
            </a:r>
            <a:r>
              <a:rPr kumimoji="1" lang="en-US" altLang="en-US" sz="1900" kern="0">
                <a:solidFill>
                  <a:srgbClr val="000000"/>
                </a:solidFill>
                <a:latin typeface="+mj-lt"/>
              </a:rPr>
              <a:t> . </a:t>
            </a:r>
            <a:endParaRPr kumimoji="1" lang="en-US" altLang="en-US" sz="1900" kern="0" dirty="0">
              <a:solidFill>
                <a:srgbClr val="000000"/>
              </a:solidFill>
              <a:latin typeface="+mj-lt"/>
            </a:endParaRPr>
          </a:p>
        </p:txBody>
      </p:sp>
    </p:spTree>
    <p:extLst>
      <p:ext uri="{BB962C8B-B14F-4D97-AF65-F5344CB8AC3E}">
        <p14:creationId xmlns:p14="http://schemas.microsoft.com/office/powerpoint/2010/main" val="45787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07886"/>
          </a:xfrm>
          <a:prstGeom prst="rect">
            <a:avLst/>
          </a:prstGeom>
          <a:noFill/>
        </p:spPr>
        <p:txBody>
          <a:bodyPr wrap="square" rtlCol="0">
            <a:spAutoFit/>
          </a:bodyPr>
          <a:lstStyle/>
          <a:p>
            <a:pPr algn="ctr"/>
            <a:r>
              <a:rPr lang="en-US" sz="4000" b="1" dirty="0"/>
              <a:t>What you need to know</a:t>
            </a:r>
          </a:p>
        </p:txBody>
      </p:sp>
      <p:sp>
        <p:nvSpPr>
          <p:cNvPr id="3" name="TextBox 2"/>
          <p:cNvSpPr txBox="1"/>
          <p:nvPr/>
        </p:nvSpPr>
        <p:spPr>
          <a:xfrm>
            <a:off x="419100" y="1600200"/>
            <a:ext cx="8305800" cy="5004447"/>
          </a:xfrm>
          <a:prstGeom prst="rect">
            <a:avLst/>
          </a:prstGeom>
          <a:noFill/>
        </p:spPr>
        <p:txBody>
          <a:bodyPr wrap="square" rtlCol="0">
            <a:spAutoFit/>
          </a:bodyPr>
          <a:lstStyle/>
          <a:p>
            <a:pPr lvl="0" algn="just" eaLnBrk="0" fontAlgn="base" hangingPunct="0">
              <a:spcBef>
                <a:spcPct val="20000"/>
              </a:spcBef>
              <a:spcAft>
                <a:spcPct val="0"/>
              </a:spcAft>
              <a:buSzPct val="70000"/>
            </a:pPr>
            <a:r>
              <a:rPr kumimoji="1" lang="en-US" altLang="en-US" sz="1900" kern="0" dirty="0">
                <a:solidFill>
                  <a:srgbClr val="000000"/>
                </a:solidFill>
                <a:latin typeface="+mj-lt"/>
              </a:rPr>
              <a:t>The University environment is unique, as we have multiple entities, researchers, departments and divisions, that may be purchasing product globally.  It is important to know the total cost of such purchases.  </a:t>
            </a:r>
          </a:p>
          <a:p>
            <a:pPr lvl="0" algn="just" eaLnBrk="0" fontAlgn="base" hangingPunct="0">
              <a:spcBef>
                <a:spcPct val="20000"/>
              </a:spcBef>
              <a:spcAft>
                <a:spcPct val="0"/>
              </a:spcAft>
              <a:buSzPct val="70000"/>
            </a:pPr>
            <a:endParaRPr kumimoji="1" lang="en-US" altLang="en-US" sz="1900" kern="0" dirty="0">
              <a:solidFill>
                <a:srgbClr val="000000"/>
              </a:solidFill>
              <a:latin typeface="+mj-lt"/>
            </a:endParaRPr>
          </a:p>
          <a:p>
            <a:pPr lvl="0" algn="just" eaLnBrk="0" fontAlgn="base" hangingPunct="0">
              <a:spcBef>
                <a:spcPct val="20000"/>
              </a:spcBef>
              <a:spcAft>
                <a:spcPct val="0"/>
              </a:spcAft>
              <a:buSzPct val="70000"/>
            </a:pPr>
            <a:r>
              <a:rPr kumimoji="1" lang="en-US" altLang="en-US" sz="1900" kern="0" dirty="0">
                <a:solidFill>
                  <a:srgbClr val="000000"/>
                </a:solidFill>
                <a:latin typeface="+mj-lt"/>
              </a:rPr>
              <a:t>For example, a researcher may agree to try a product they have heard about, or a sample piece of equipment that someone says they will send to them for free.  However, the moment international shipments cross a border, duties and taxes may be incurred by Wayne State University, even though the shipper said this would be free.  Import related charges are often overlooked by someone working in this environment.  </a:t>
            </a:r>
          </a:p>
          <a:p>
            <a:pPr lvl="0" algn="just" eaLnBrk="0" fontAlgn="base" hangingPunct="0">
              <a:spcBef>
                <a:spcPct val="20000"/>
              </a:spcBef>
              <a:spcAft>
                <a:spcPct val="0"/>
              </a:spcAft>
              <a:buSzPct val="70000"/>
            </a:pPr>
            <a:endParaRPr kumimoji="1" lang="en-US" altLang="en-US" sz="1900" kern="0" dirty="0">
              <a:solidFill>
                <a:srgbClr val="000000"/>
              </a:solidFill>
              <a:latin typeface="+mj-lt"/>
            </a:endParaRPr>
          </a:p>
          <a:p>
            <a:pPr lvl="0" algn="just" eaLnBrk="0" fontAlgn="base" hangingPunct="0">
              <a:spcBef>
                <a:spcPct val="20000"/>
              </a:spcBef>
              <a:spcAft>
                <a:spcPct val="0"/>
              </a:spcAft>
              <a:buSzPct val="70000"/>
            </a:pPr>
            <a:r>
              <a:rPr kumimoji="1" lang="en-US" altLang="en-US" sz="1900" kern="0" dirty="0">
                <a:solidFill>
                  <a:srgbClr val="000000"/>
                </a:solidFill>
                <a:latin typeface="+mj-lt"/>
              </a:rPr>
              <a:t>In addition, a researcher or department head may be in a hurry to obtain a particular product; however, the shipment may be held up in Customs.  This can be due to incomplete shipment documentation, or vague descriptions on an invoice.  Please take into </a:t>
            </a:r>
            <a:r>
              <a:rPr kumimoji="1" lang="en-US" altLang="en-US" sz="1900" kern="0">
                <a:solidFill>
                  <a:srgbClr val="000000"/>
                </a:solidFill>
                <a:latin typeface="+mj-lt"/>
              </a:rPr>
              <a:t>consideration that working </a:t>
            </a:r>
            <a:r>
              <a:rPr kumimoji="1" lang="en-US" altLang="en-US" sz="1900" kern="0" dirty="0">
                <a:solidFill>
                  <a:srgbClr val="000000"/>
                </a:solidFill>
                <a:latin typeface="+mj-lt"/>
              </a:rPr>
              <a:t>with government entities takes time.</a:t>
            </a:r>
          </a:p>
        </p:txBody>
      </p:sp>
    </p:spTree>
    <p:extLst>
      <p:ext uri="{BB962C8B-B14F-4D97-AF65-F5344CB8AC3E}">
        <p14:creationId xmlns:p14="http://schemas.microsoft.com/office/powerpoint/2010/main" val="3452435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69441"/>
          </a:xfrm>
          <a:prstGeom prst="rect">
            <a:avLst/>
          </a:prstGeom>
          <a:noFill/>
        </p:spPr>
        <p:txBody>
          <a:bodyPr wrap="square" rtlCol="0">
            <a:spAutoFit/>
          </a:bodyPr>
          <a:lstStyle/>
          <a:p>
            <a:pPr algn="ctr"/>
            <a:r>
              <a:rPr lang="en-US" sz="4400" b="1" dirty="0"/>
              <a:t>Sourcing Globally</a:t>
            </a:r>
          </a:p>
        </p:txBody>
      </p:sp>
      <p:sp>
        <p:nvSpPr>
          <p:cNvPr id="3" name="TextBox 2"/>
          <p:cNvSpPr txBox="1"/>
          <p:nvPr/>
        </p:nvSpPr>
        <p:spPr>
          <a:xfrm>
            <a:off x="457200" y="1869361"/>
            <a:ext cx="8305800" cy="4801314"/>
          </a:xfrm>
          <a:prstGeom prst="rect">
            <a:avLst/>
          </a:prstGeom>
          <a:noFill/>
        </p:spPr>
        <p:txBody>
          <a:bodyPr wrap="square" rtlCol="0">
            <a:spAutoFit/>
          </a:bodyPr>
          <a:lstStyle/>
          <a:p>
            <a:r>
              <a:rPr lang="en-US" sz="2400" dirty="0"/>
              <a:t>The end user is responsible for the following:  </a:t>
            </a:r>
          </a:p>
          <a:p>
            <a:pPr marL="285750" indent="-285750">
              <a:buFont typeface="Arial" panose="020B0604020202020204" pitchFamily="34" charset="0"/>
              <a:buChar char="•"/>
            </a:pPr>
            <a:r>
              <a:rPr lang="en-US" sz="2400" dirty="0"/>
              <a:t>For new vendors, have Procurement verify the Vendor is not on the Restricted Parties list through Visual Compliance </a:t>
            </a:r>
          </a:p>
          <a:p>
            <a:pPr marL="285750" indent="-285750">
              <a:buFont typeface="Arial" panose="020B0604020202020204" pitchFamily="34" charset="0"/>
              <a:buChar char="•"/>
            </a:pPr>
            <a:r>
              <a:rPr lang="en-US" sz="2400" dirty="0"/>
              <a:t>Attach the Vendors terms and conditions of sale to the Requisition</a:t>
            </a:r>
          </a:p>
          <a:p>
            <a:pPr marL="285750" indent="-285750">
              <a:buFont typeface="Arial" panose="020B0604020202020204" pitchFamily="34" charset="0"/>
              <a:buChar char="•"/>
            </a:pPr>
            <a:r>
              <a:rPr lang="en-US" sz="2400" dirty="0"/>
              <a:t>Determine the import costs and look for ways to minimize them </a:t>
            </a:r>
          </a:p>
          <a:p>
            <a:pPr marL="285750" indent="-285750">
              <a:buFont typeface="Arial" panose="020B0604020202020204" pitchFamily="34" charset="0"/>
              <a:buChar char="•"/>
            </a:pPr>
            <a:r>
              <a:rPr lang="en-US" sz="2400" dirty="0"/>
              <a:t>Work with the Vendor to determine if there are additional costs involved in the import transaction:</a:t>
            </a:r>
          </a:p>
          <a:p>
            <a:pPr marL="742950" lvl="1" indent="-285750">
              <a:buFont typeface="Arial" panose="020B0604020202020204" pitchFamily="34" charset="0"/>
              <a:buChar char="•"/>
            </a:pPr>
            <a:r>
              <a:rPr lang="en-US" sz="2400" dirty="0"/>
              <a:t>Transportation costs</a:t>
            </a:r>
          </a:p>
          <a:p>
            <a:pPr marL="742950" lvl="1" indent="-285750">
              <a:buFont typeface="Arial" panose="020B0604020202020204" pitchFamily="34" charset="0"/>
              <a:buChar char="•"/>
            </a:pPr>
            <a:r>
              <a:rPr lang="en-US" sz="2400" dirty="0"/>
              <a:t>Government import fees (duties)</a:t>
            </a:r>
          </a:p>
          <a:p>
            <a:pPr marL="742950" lvl="1" indent="-285750">
              <a:buFont typeface="Arial" panose="020B0604020202020204" pitchFamily="34" charset="0"/>
              <a:buChar char="•"/>
            </a:pPr>
            <a:r>
              <a:rPr lang="en-US" sz="2400" dirty="0"/>
              <a:t>Additional handling charges </a:t>
            </a:r>
          </a:p>
          <a:p>
            <a:pPr lvl="1"/>
            <a:r>
              <a:rPr lang="en-US" dirty="0"/>
              <a:t> </a:t>
            </a:r>
          </a:p>
        </p:txBody>
      </p:sp>
    </p:spTree>
    <p:extLst>
      <p:ext uri="{BB962C8B-B14F-4D97-AF65-F5344CB8AC3E}">
        <p14:creationId xmlns:p14="http://schemas.microsoft.com/office/powerpoint/2010/main" val="427430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69441"/>
          </a:xfrm>
          <a:prstGeom prst="rect">
            <a:avLst/>
          </a:prstGeom>
          <a:noFill/>
        </p:spPr>
        <p:txBody>
          <a:bodyPr wrap="square" rtlCol="0">
            <a:spAutoFit/>
          </a:bodyPr>
          <a:lstStyle/>
          <a:p>
            <a:pPr algn="ctr"/>
            <a:r>
              <a:rPr lang="en-US" sz="4400" b="1" dirty="0"/>
              <a:t>Information to consider</a:t>
            </a:r>
          </a:p>
        </p:txBody>
      </p:sp>
      <p:sp>
        <p:nvSpPr>
          <p:cNvPr id="3" name="TextBox 2"/>
          <p:cNvSpPr txBox="1"/>
          <p:nvPr/>
        </p:nvSpPr>
        <p:spPr>
          <a:xfrm>
            <a:off x="419100" y="1683841"/>
            <a:ext cx="8305800" cy="4770537"/>
          </a:xfrm>
          <a:prstGeom prst="rect">
            <a:avLst/>
          </a:prstGeom>
          <a:noFill/>
        </p:spPr>
        <p:txBody>
          <a:bodyPr wrap="square" rtlCol="0">
            <a:spAutoFit/>
          </a:bodyPr>
          <a:lstStyle/>
          <a:p>
            <a:r>
              <a:rPr lang="en-US" sz="2200" dirty="0"/>
              <a:t>One way to reduce charges:</a:t>
            </a:r>
          </a:p>
          <a:p>
            <a:pPr algn="just"/>
            <a:r>
              <a:rPr lang="en-US" sz="2200" dirty="0"/>
              <a:t>There are specific, duty free entry provisions for universities and research institutions.  These may be helpful when making large, capital equipment purchases.  However, under these provisions, </a:t>
            </a:r>
            <a:r>
              <a:rPr lang="en-US" sz="2200" dirty="0">
                <a:solidFill>
                  <a:srgbClr val="C00000"/>
                </a:solidFill>
              </a:rPr>
              <a:t>it is necessary for Wayne State to apply to Customs and Border Protection for duty free entry, </a:t>
            </a:r>
            <a:r>
              <a:rPr lang="en-US" sz="2200" b="1" dirty="0">
                <a:solidFill>
                  <a:srgbClr val="C00000"/>
                </a:solidFill>
              </a:rPr>
              <a:t>in advance of the product being imported</a:t>
            </a:r>
            <a:r>
              <a:rPr lang="en-US" sz="2200" dirty="0"/>
              <a:t>.  </a:t>
            </a:r>
          </a:p>
          <a:p>
            <a:pPr algn="just"/>
            <a:endParaRPr lang="en-US" sz="2200" dirty="0"/>
          </a:p>
          <a:p>
            <a:pPr algn="just"/>
            <a:r>
              <a:rPr lang="en-US" sz="2200" dirty="0"/>
              <a:t>A formal written request must be submitted to Customs and approved before the goods are transported from overseas.  This process may take several months, and may delay needed equipment from being shipped to researchers.  Early planning may avoid unnecessary delays.  It is worthwhile to take advantage of this provision if high value items are being imported.   </a:t>
            </a:r>
            <a:r>
              <a:rPr lang="en-US" sz="2200" i="1" dirty="0"/>
              <a:t>(continued)</a:t>
            </a:r>
          </a:p>
          <a:p>
            <a:pPr lvl="1"/>
            <a:r>
              <a:rPr lang="en-US" dirty="0"/>
              <a:t> </a:t>
            </a:r>
          </a:p>
        </p:txBody>
      </p:sp>
    </p:spTree>
    <p:extLst>
      <p:ext uri="{BB962C8B-B14F-4D97-AF65-F5344CB8AC3E}">
        <p14:creationId xmlns:p14="http://schemas.microsoft.com/office/powerpoint/2010/main" val="90648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69441"/>
          </a:xfrm>
          <a:prstGeom prst="rect">
            <a:avLst/>
          </a:prstGeom>
          <a:noFill/>
        </p:spPr>
        <p:txBody>
          <a:bodyPr wrap="square" rtlCol="0">
            <a:spAutoFit/>
          </a:bodyPr>
          <a:lstStyle/>
          <a:p>
            <a:pPr algn="ctr"/>
            <a:r>
              <a:rPr lang="en-US" sz="4400" b="1" dirty="0"/>
              <a:t>Information to consider (cont.)</a:t>
            </a:r>
          </a:p>
        </p:txBody>
      </p:sp>
      <p:sp>
        <p:nvSpPr>
          <p:cNvPr id="3" name="TextBox 2"/>
          <p:cNvSpPr txBox="1"/>
          <p:nvPr/>
        </p:nvSpPr>
        <p:spPr>
          <a:xfrm>
            <a:off x="419100" y="1683841"/>
            <a:ext cx="8305800" cy="4431983"/>
          </a:xfrm>
          <a:prstGeom prst="rect">
            <a:avLst/>
          </a:prstGeom>
          <a:noFill/>
        </p:spPr>
        <p:txBody>
          <a:bodyPr wrap="square" rtlCol="0">
            <a:spAutoFit/>
          </a:bodyPr>
          <a:lstStyle/>
          <a:p>
            <a:r>
              <a:rPr lang="en-US" sz="2200" dirty="0"/>
              <a:t>The Office of Foreign Missions website explains how to download and complete form DS-1504, Request for Customs Clearance of Merchandise. On the website, lines highlighted in bold lettering correspond to the titles of each information block on the form.  The link is as follows:</a:t>
            </a:r>
          </a:p>
          <a:p>
            <a:endParaRPr lang="en-US" sz="2200" dirty="0"/>
          </a:p>
          <a:p>
            <a:r>
              <a:rPr lang="en-US" sz="2200" dirty="0">
                <a:hlinkClick r:id="rId5"/>
              </a:rPr>
              <a:t>http://www.state.gov/ofm/customs/1504/</a:t>
            </a:r>
            <a:r>
              <a:rPr lang="en-US" sz="2200" dirty="0"/>
              <a:t> </a:t>
            </a:r>
          </a:p>
          <a:p>
            <a:pPr algn="just"/>
            <a:endParaRPr lang="en-US" sz="2200" dirty="0"/>
          </a:p>
          <a:p>
            <a:pPr algn="just"/>
            <a:r>
              <a:rPr lang="en-US" sz="2200" dirty="0"/>
              <a:t>A copy of the form can also be downloaded from the Office of Foreign Missions website as follows:</a:t>
            </a:r>
          </a:p>
          <a:p>
            <a:pPr algn="just"/>
            <a:endParaRPr lang="en-US" sz="2200" dirty="0"/>
          </a:p>
          <a:p>
            <a:pPr algn="just"/>
            <a:r>
              <a:rPr lang="en-US" sz="2200" dirty="0">
                <a:hlinkClick r:id="rId6"/>
              </a:rPr>
              <a:t>https://www.state.gov/wp-content/uploads/2021/02/DS-1504.pdf</a:t>
            </a:r>
            <a:r>
              <a:rPr lang="en-US" sz="2200" dirty="0"/>
              <a:t> </a:t>
            </a:r>
          </a:p>
          <a:p>
            <a:pPr algn="just"/>
            <a:r>
              <a:rPr lang="en-US" dirty="0"/>
              <a:t> </a:t>
            </a:r>
          </a:p>
        </p:txBody>
      </p:sp>
    </p:spTree>
    <p:extLst>
      <p:ext uri="{BB962C8B-B14F-4D97-AF65-F5344CB8AC3E}">
        <p14:creationId xmlns:p14="http://schemas.microsoft.com/office/powerpoint/2010/main" val="265122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69441"/>
          </a:xfrm>
          <a:prstGeom prst="rect">
            <a:avLst/>
          </a:prstGeom>
          <a:noFill/>
        </p:spPr>
        <p:txBody>
          <a:bodyPr wrap="square" rtlCol="0">
            <a:spAutoFit/>
          </a:bodyPr>
          <a:lstStyle/>
          <a:p>
            <a:pPr algn="ctr"/>
            <a:r>
              <a:rPr lang="en-US" sz="4400" b="1" dirty="0"/>
              <a:t>Customs Broker Requirements</a:t>
            </a:r>
          </a:p>
        </p:txBody>
      </p:sp>
      <p:sp>
        <p:nvSpPr>
          <p:cNvPr id="3" name="TextBox 2"/>
          <p:cNvSpPr txBox="1"/>
          <p:nvPr/>
        </p:nvSpPr>
        <p:spPr>
          <a:xfrm>
            <a:off x="381000" y="1683841"/>
            <a:ext cx="8343900" cy="4970591"/>
          </a:xfrm>
          <a:prstGeom prst="rect">
            <a:avLst/>
          </a:prstGeom>
          <a:noFill/>
        </p:spPr>
        <p:txBody>
          <a:bodyPr wrap="square" rtlCol="0">
            <a:spAutoFit/>
          </a:bodyPr>
          <a:lstStyle/>
          <a:p>
            <a:r>
              <a:rPr lang="en-US" sz="2000" dirty="0"/>
              <a:t>A Custom Broker is an individual or firm licensed by US customs authorities to enter and clear imported goods through customs. The broker represents the University in dealings with the customs authorities.</a:t>
            </a:r>
          </a:p>
          <a:p>
            <a:endParaRPr lang="en-US" sz="2000" dirty="0"/>
          </a:p>
          <a:p>
            <a:r>
              <a:rPr lang="en-US" sz="2000" dirty="0"/>
              <a:t>A Custom Broker requires a Power of Attorney form.  </a:t>
            </a:r>
          </a:p>
          <a:p>
            <a:pPr marL="342900" indent="-342900">
              <a:buFont typeface="Arial" panose="020B0604020202020204" pitchFamily="34" charset="0"/>
              <a:buChar char="•"/>
            </a:pPr>
            <a:r>
              <a:rPr lang="en-US" sz="2000" dirty="0"/>
              <a:t>All Power of Attorney Forms must be approved by General Counsel</a:t>
            </a:r>
          </a:p>
          <a:p>
            <a:pPr marL="342900" indent="-342900">
              <a:buFont typeface="Arial" panose="020B0604020202020204" pitchFamily="34" charset="0"/>
              <a:buChar char="•"/>
            </a:pPr>
            <a:r>
              <a:rPr lang="en-US" sz="2000" dirty="0"/>
              <a:t>Power of Attorney Forms signed by the AVP of Procurement</a:t>
            </a:r>
          </a:p>
          <a:p>
            <a:pPr marL="800100" lvl="1" indent="-342900">
              <a:buFont typeface="Arial" panose="020B0604020202020204" pitchFamily="34" charset="0"/>
              <a:buChar char="•"/>
            </a:pPr>
            <a:r>
              <a:rPr lang="en-US" sz="2000" dirty="0"/>
              <a:t>FedEx signed and expires 3/21/2023*</a:t>
            </a:r>
          </a:p>
          <a:p>
            <a:pPr marL="800100" lvl="1" indent="-342900">
              <a:buFont typeface="Arial" panose="020B0604020202020204" pitchFamily="34" charset="0"/>
              <a:buChar char="•"/>
            </a:pPr>
            <a:r>
              <a:rPr lang="en-US" sz="2000" dirty="0"/>
              <a:t>DHL signed and expires 12/31/2019</a:t>
            </a:r>
          </a:p>
          <a:p>
            <a:pPr marL="800100" lvl="1" indent="-342900">
              <a:buFont typeface="Arial" panose="020B0604020202020204" pitchFamily="34" charset="0"/>
              <a:buChar char="•"/>
            </a:pPr>
            <a:r>
              <a:rPr lang="en-US" sz="2000" dirty="0"/>
              <a:t>UPS signed and expires 12/31/2019</a:t>
            </a:r>
          </a:p>
          <a:p>
            <a:pPr marL="800100" lvl="1" indent="-342900">
              <a:buFont typeface="Arial" panose="020B0604020202020204" pitchFamily="34" charset="0"/>
              <a:buChar char="•"/>
            </a:pPr>
            <a:r>
              <a:rPr lang="en-US" sz="2000" dirty="0"/>
              <a:t>Pyle Customhouse Brokerage Co. signed and expires 3/15/2017</a:t>
            </a:r>
          </a:p>
          <a:p>
            <a:pPr marL="800100" lvl="1" indent="-342900">
              <a:buFont typeface="Arial" panose="020B0604020202020204" pitchFamily="34" charset="0"/>
              <a:buChar char="•"/>
            </a:pPr>
            <a:r>
              <a:rPr lang="en-US" sz="2000" dirty="0"/>
              <a:t>Livingston signed and expires 12/31/2019</a:t>
            </a:r>
          </a:p>
          <a:p>
            <a:endParaRPr lang="en-US" sz="2000" dirty="0"/>
          </a:p>
          <a:p>
            <a:r>
              <a:rPr lang="en-US" sz="2000" dirty="0"/>
              <a:t>*NOTE:  In addition to the FedEx Power of Attorney, the University has a continuous bond which alleviates being charged a bonding fee.  </a:t>
            </a:r>
          </a:p>
          <a:p>
            <a:pPr lvl="1"/>
            <a:r>
              <a:rPr lang="en-US" sz="1700" dirty="0"/>
              <a:t> </a:t>
            </a:r>
          </a:p>
        </p:txBody>
      </p:sp>
    </p:spTree>
    <p:extLst>
      <p:ext uri="{BB962C8B-B14F-4D97-AF65-F5344CB8AC3E}">
        <p14:creationId xmlns:p14="http://schemas.microsoft.com/office/powerpoint/2010/main" val="193533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69441"/>
          </a:xfrm>
          <a:prstGeom prst="rect">
            <a:avLst/>
          </a:prstGeom>
          <a:noFill/>
        </p:spPr>
        <p:txBody>
          <a:bodyPr wrap="square" rtlCol="0">
            <a:spAutoFit/>
          </a:bodyPr>
          <a:lstStyle/>
          <a:p>
            <a:pPr algn="ctr"/>
            <a:r>
              <a:rPr lang="en-US" sz="4400" b="1" dirty="0"/>
              <a:t>Procurement Information</a:t>
            </a:r>
          </a:p>
        </p:txBody>
      </p:sp>
      <p:sp>
        <p:nvSpPr>
          <p:cNvPr id="3" name="TextBox 2"/>
          <p:cNvSpPr txBox="1"/>
          <p:nvPr/>
        </p:nvSpPr>
        <p:spPr>
          <a:xfrm>
            <a:off x="419100" y="1821438"/>
            <a:ext cx="8305800" cy="4524315"/>
          </a:xfrm>
          <a:prstGeom prst="rect">
            <a:avLst/>
          </a:prstGeom>
          <a:noFill/>
        </p:spPr>
        <p:txBody>
          <a:bodyPr wrap="square" rtlCol="0">
            <a:spAutoFit/>
          </a:bodyPr>
          <a:lstStyle/>
          <a:p>
            <a:pPr algn="just"/>
            <a:r>
              <a:rPr lang="en-US" sz="2400" dirty="0"/>
              <a:t>The University purchasing environment is a bit different when  compared to private sector businesses.  The University requires a purchase order number for all goods and services purchased, in order for a supplier or service provider to get paid.  </a:t>
            </a:r>
          </a:p>
          <a:p>
            <a:endParaRPr lang="en-US" sz="2400" dirty="0"/>
          </a:p>
          <a:p>
            <a:pPr algn="just"/>
            <a:r>
              <a:rPr lang="en-US" sz="2400" dirty="0"/>
              <a:t>In many cases, the department head or researcher that is purchasing the equipment knows to process a purchase requisition for the equipment, but they might not think to process a purchase requisition to cover import related charges that may be incurred.  This includes Customs clearance, duties, taxes, terminal handling charges or inland delivery costs.  </a:t>
            </a:r>
            <a:r>
              <a:rPr lang="en-US" sz="2400" dirty="0">
                <a:solidFill>
                  <a:srgbClr val="C00000"/>
                </a:solidFill>
              </a:rPr>
              <a:t>A separate Purchase Order is required to cover these costs.</a:t>
            </a:r>
            <a:endParaRPr lang="en-US" dirty="0">
              <a:solidFill>
                <a:srgbClr val="C00000"/>
              </a:solidFill>
            </a:endParaRPr>
          </a:p>
        </p:txBody>
      </p:sp>
    </p:spTree>
    <p:extLst>
      <p:ext uri="{BB962C8B-B14F-4D97-AF65-F5344CB8AC3E}">
        <p14:creationId xmlns:p14="http://schemas.microsoft.com/office/powerpoint/2010/main" val="319661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07886"/>
          </a:xfrm>
          <a:prstGeom prst="rect">
            <a:avLst/>
          </a:prstGeom>
          <a:noFill/>
        </p:spPr>
        <p:txBody>
          <a:bodyPr wrap="square" rtlCol="0">
            <a:spAutoFit/>
          </a:bodyPr>
          <a:lstStyle/>
          <a:p>
            <a:pPr algn="ctr"/>
            <a:r>
              <a:rPr lang="en-US" sz="4000" b="1" dirty="0"/>
              <a:t>Reimbursable Transportation Costs</a:t>
            </a:r>
          </a:p>
        </p:txBody>
      </p:sp>
      <p:sp>
        <p:nvSpPr>
          <p:cNvPr id="3" name="TextBox 2"/>
          <p:cNvSpPr txBox="1"/>
          <p:nvPr/>
        </p:nvSpPr>
        <p:spPr>
          <a:xfrm>
            <a:off x="410633" y="1718131"/>
            <a:ext cx="8305800" cy="5139869"/>
          </a:xfrm>
          <a:prstGeom prst="rect">
            <a:avLst/>
          </a:prstGeom>
          <a:noFill/>
        </p:spPr>
        <p:txBody>
          <a:bodyPr wrap="square" rtlCol="0">
            <a:spAutoFit/>
          </a:bodyPr>
          <a:lstStyle/>
          <a:p>
            <a:pPr marL="342900" lvl="0" indent="-342900">
              <a:spcBef>
                <a:spcPct val="20000"/>
              </a:spcBef>
              <a:buFont typeface="Arial" panose="020B0604020202020204" pitchFamily="34" charset="0"/>
              <a:buChar char="•"/>
            </a:pPr>
            <a:r>
              <a:rPr lang="en-US" sz="2200" dirty="0">
                <a:solidFill>
                  <a:prstClr val="black"/>
                </a:solidFill>
              </a:rPr>
              <a:t>Inland freight - factory overseas to port or airport</a:t>
            </a:r>
          </a:p>
          <a:p>
            <a:pPr marL="342900" lvl="0" indent="-342900">
              <a:spcBef>
                <a:spcPct val="20000"/>
              </a:spcBef>
              <a:buFont typeface="Arial" panose="020B0604020202020204" pitchFamily="34" charset="0"/>
              <a:buChar char="•"/>
            </a:pPr>
            <a:r>
              <a:rPr lang="en-US" sz="2200" dirty="0">
                <a:solidFill>
                  <a:prstClr val="black"/>
                </a:solidFill>
              </a:rPr>
              <a:t>Terminal handling charge</a:t>
            </a:r>
          </a:p>
          <a:p>
            <a:pPr marL="342900" lvl="0" indent="-342900">
              <a:spcBef>
                <a:spcPct val="20000"/>
              </a:spcBef>
              <a:buFont typeface="Arial" panose="020B0604020202020204" pitchFamily="34" charset="0"/>
              <a:buChar char="•"/>
            </a:pPr>
            <a:r>
              <a:rPr lang="en-US" sz="2200" dirty="0">
                <a:solidFill>
                  <a:prstClr val="black"/>
                </a:solidFill>
              </a:rPr>
              <a:t>Documentation preparation charges</a:t>
            </a:r>
          </a:p>
          <a:p>
            <a:pPr marL="342900" lvl="0" indent="-342900">
              <a:spcBef>
                <a:spcPct val="20000"/>
              </a:spcBef>
              <a:buFont typeface="Arial" panose="020B0604020202020204" pitchFamily="34" charset="0"/>
              <a:buChar char="•"/>
            </a:pPr>
            <a:r>
              <a:rPr lang="en-US" sz="2200" dirty="0">
                <a:solidFill>
                  <a:prstClr val="black"/>
                </a:solidFill>
              </a:rPr>
              <a:t>Harbor Usage Fee (ocean freight only)</a:t>
            </a:r>
          </a:p>
          <a:p>
            <a:pPr marL="342900" lvl="0" indent="-342900">
              <a:spcBef>
                <a:spcPct val="20000"/>
              </a:spcBef>
              <a:buFont typeface="Arial" panose="020B0604020202020204" pitchFamily="34" charset="0"/>
              <a:buChar char="•"/>
            </a:pPr>
            <a:r>
              <a:rPr lang="en-US" sz="2200" dirty="0">
                <a:solidFill>
                  <a:prstClr val="black"/>
                </a:solidFill>
              </a:rPr>
              <a:t>Government export tax </a:t>
            </a:r>
          </a:p>
          <a:p>
            <a:pPr marL="342900" lvl="0" indent="-342900">
              <a:spcBef>
                <a:spcPct val="20000"/>
              </a:spcBef>
              <a:buFont typeface="Arial" panose="020B0604020202020204" pitchFamily="34" charset="0"/>
              <a:buChar char="•"/>
            </a:pPr>
            <a:r>
              <a:rPr lang="en-US" sz="2200" dirty="0">
                <a:solidFill>
                  <a:prstClr val="black"/>
                </a:solidFill>
              </a:rPr>
              <a:t>Ocean Freight (port overseas to U.S. port)</a:t>
            </a:r>
          </a:p>
          <a:p>
            <a:pPr marL="342900" lvl="0" indent="-342900">
              <a:spcBef>
                <a:spcPct val="20000"/>
              </a:spcBef>
              <a:buFont typeface="Arial" panose="020B0604020202020204" pitchFamily="34" charset="0"/>
              <a:buChar char="•"/>
            </a:pPr>
            <a:r>
              <a:rPr lang="en-US" sz="2200" dirty="0">
                <a:solidFill>
                  <a:prstClr val="black"/>
                </a:solidFill>
              </a:rPr>
              <a:t>Air Freight Charges (airport to airport)</a:t>
            </a:r>
          </a:p>
          <a:p>
            <a:pPr marL="342900" lvl="0" indent="-342900">
              <a:spcBef>
                <a:spcPct val="20000"/>
              </a:spcBef>
              <a:buFont typeface="Arial" panose="020B0604020202020204" pitchFamily="34" charset="0"/>
              <a:buChar char="•"/>
            </a:pPr>
            <a:r>
              <a:rPr lang="en-US" sz="2200" dirty="0">
                <a:solidFill>
                  <a:prstClr val="black"/>
                </a:solidFill>
              </a:rPr>
              <a:t>Fuel surcharge</a:t>
            </a:r>
          </a:p>
          <a:p>
            <a:pPr marL="342900" lvl="0" indent="-342900">
              <a:spcBef>
                <a:spcPct val="20000"/>
              </a:spcBef>
              <a:buFont typeface="Arial" panose="020B0604020202020204" pitchFamily="34" charset="0"/>
              <a:buChar char="•"/>
            </a:pPr>
            <a:r>
              <a:rPr lang="en-US" sz="2200" dirty="0">
                <a:solidFill>
                  <a:prstClr val="black"/>
                </a:solidFill>
              </a:rPr>
              <a:t>Import Security Surcharge</a:t>
            </a:r>
          </a:p>
          <a:p>
            <a:pPr marL="342900" lvl="0" indent="-342900">
              <a:spcBef>
                <a:spcPct val="20000"/>
              </a:spcBef>
              <a:buFont typeface="Arial" panose="020B0604020202020204" pitchFamily="34" charset="0"/>
              <a:buChar char="•"/>
            </a:pPr>
            <a:r>
              <a:rPr lang="en-US" sz="2200" dirty="0">
                <a:solidFill>
                  <a:prstClr val="black"/>
                </a:solidFill>
              </a:rPr>
              <a:t>Truck/Rail charges port to container yard Detroit.</a:t>
            </a:r>
          </a:p>
          <a:p>
            <a:pPr marL="342900" lvl="0" indent="-342900">
              <a:spcBef>
                <a:spcPct val="20000"/>
              </a:spcBef>
              <a:buFont typeface="Arial" panose="020B0604020202020204" pitchFamily="34" charset="0"/>
              <a:buChar char="•"/>
            </a:pPr>
            <a:r>
              <a:rPr lang="en-US" sz="2200" dirty="0">
                <a:solidFill>
                  <a:prstClr val="black"/>
                </a:solidFill>
              </a:rPr>
              <a:t>Drayage container yard to consignee door </a:t>
            </a:r>
            <a:r>
              <a:rPr lang="en-US" sz="2200" i="1" dirty="0">
                <a:solidFill>
                  <a:prstClr val="black"/>
                </a:solidFill>
              </a:rPr>
              <a:t>(continued)</a:t>
            </a:r>
          </a:p>
          <a:p>
            <a:r>
              <a:rPr lang="en-US" sz="2400" dirty="0"/>
              <a:t>  </a:t>
            </a:r>
          </a:p>
          <a:p>
            <a:pPr lvl="1"/>
            <a:r>
              <a:rPr lang="en-US" dirty="0"/>
              <a:t> </a:t>
            </a:r>
          </a:p>
        </p:txBody>
      </p:sp>
    </p:spTree>
    <p:extLst>
      <p:ext uri="{BB962C8B-B14F-4D97-AF65-F5344CB8AC3E}">
        <p14:creationId xmlns:p14="http://schemas.microsoft.com/office/powerpoint/2010/main" val="133445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wayne_head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7" y="0"/>
            <a:ext cx="9144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wayne_footer.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a:xfrm>
            <a:off x="7162800" y="5638800"/>
            <a:ext cx="1752600" cy="624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1600" dirty="0">
              <a:solidFill>
                <a:schemeClr val="tx1"/>
              </a:solidFill>
              <a:latin typeface="Times New Roman" pitchFamily="18" charset="0"/>
              <a:cs typeface="Times New Roman" pitchFamily="18" charset="0"/>
            </a:endParaRPr>
          </a:p>
        </p:txBody>
      </p:sp>
      <p:sp>
        <p:nvSpPr>
          <p:cNvPr id="7" name="TextBox 6"/>
          <p:cNvSpPr txBox="1"/>
          <p:nvPr/>
        </p:nvSpPr>
        <p:spPr>
          <a:xfrm>
            <a:off x="5105400" y="145534"/>
            <a:ext cx="3733800" cy="400110"/>
          </a:xfrm>
          <a:prstGeom prst="rect">
            <a:avLst/>
          </a:prstGeom>
          <a:solidFill>
            <a:srgbClr val="285A55"/>
          </a:solidFill>
        </p:spPr>
        <p:txBody>
          <a:bodyPr wrap="square" rtlCol="0">
            <a:spAutoFit/>
          </a:bodyPr>
          <a:lstStyle/>
          <a:p>
            <a:r>
              <a:rPr lang="en-US" sz="2000" b="1" dirty="0">
                <a:solidFill>
                  <a:schemeClr val="bg1"/>
                </a:solidFill>
                <a:latin typeface="Calibri" panose="020F0502020204030204" pitchFamily="34" charset="0"/>
              </a:rPr>
              <a:t>Procurement &amp; Strategic Sourcing</a:t>
            </a:r>
          </a:p>
        </p:txBody>
      </p:sp>
      <p:sp>
        <p:nvSpPr>
          <p:cNvPr id="2" name="TextBox 1"/>
          <p:cNvSpPr txBox="1"/>
          <p:nvPr/>
        </p:nvSpPr>
        <p:spPr>
          <a:xfrm>
            <a:off x="685800" y="914400"/>
            <a:ext cx="7848600" cy="769441"/>
          </a:xfrm>
          <a:prstGeom prst="rect">
            <a:avLst/>
          </a:prstGeom>
          <a:noFill/>
        </p:spPr>
        <p:txBody>
          <a:bodyPr wrap="square" rtlCol="0">
            <a:spAutoFit/>
          </a:bodyPr>
          <a:lstStyle/>
          <a:p>
            <a:pPr algn="ctr"/>
            <a:r>
              <a:rPr lang="en-US" sz="4400" b="1" dirty="0"/>
              <a:t>Transportation Costs (Cont.)</a:t>
            </a:r>
          </a:p>
        </p:txBody>
      </p:sp>
      <p:sp>
        <p:nvSpPr>
          <p:cNvPr id="3" name="TextBox 2"/>
          <p:cNvSpPr txBox="1"/>
          <p:nvPr/>
        </p:nvSpPr>
        <p:spPr>
          <a:xfrm>
            <a:off x="410633" y="1718131"/>
            <a:ext cx="8305800" cy="2296013"/>
          </a:xfrm>
          <a:prstGeom prst="rect">
            <a:avLst/>
          </a:prstGeom>
          <a:noFill/>
        </p:spPr>
        <p:txBody>
          <a:bodyPr wrap="square" rtlCol="0">
            <a:spAutoFit/>
          </a:bodyPr>
          <a:lstStyle/>
          <a:p>
            <a:pPr marL="342900" lvl="0" indent="-342900">
              <a:spcBef>
                <a:spcPct val="20000"/>
              </a:spcBef>
              <a:buFont typeface="Arial" panose="020B0604020202020204" pitchFamily="34" charset="0"/>
              <a:buChar char="•"/>
            </a:pPr>
            <a:r>
              <a:rPr lang="en-US" sz="2200" dirty="0">
                <a:solidFill>
                  <a:prstClr val="black"/>
                </a:solidFill>
              </a:rPr>
              <a:t>U.S. Customs Duties</a:t>
            </a:r>
          </a:p>
          <a:p>
            <a:pPr marL="342900" lvl="0" indent="-342900">
              <a:spcBef>
                <a:spcPct val="20000"/>
              </a:spcBef>
              <a:buFont typeface="Arial" panose="020B0604020202020204" pitchFamily="34" charset="0"/>
              <a:buChar char="•"/>
            </a:pPr>
            <a:r>
              <a:rPr lang="en-US" sz="2200" dirty="0">
                <a:solidFill>
                  <a:prstClr val="black"/>
                </a:solidFill>
              </a:rPr>
              <a:t>Customs Merchandise Processing Fees</a:t>
            </a:r>
          </a:p>
          <a:p>
            <a:pPr marL="342900" lvl="0" indent="-342900">
              <a:spcBef>
                <a:spcPct val="20000"/>
              </a:spcBef>
              <a:buFont typeface="Arial" panose="020B0604020202020204" pitchFamily="34" charset="0"/>
              <a:buChar char="•"/>
            </a:pPr>
            <a:r>
              <a:rPr lang="en-US" sz="2200" dirty="0">
                <a:solidFill>
                  <a:prstClr val="black"/>
                </a:solidFill>
              </a:rPr>
              <a:t>Customs Harbor Maintenance Fee (ocean shipments)</a:t>
            </a:r>
          </a:p>
          <a:p>
            <a:pPr marL="342900" lvl="0" indent="-342900">
              <a:spcBef>
                <a:spcPct val="20000"/>
              </a:spcBef>
              <a:buFont typeface="Arial" panose="020B0604020202020204" pitchFamily="34" charset="0"/>
              <a:buChar char="•"/>
            </a:pPr>
            <a:r>
              <a:rPr lang="en-US" sz="2200" dirty="0">
                <a:solidFill>
                  <a:prstClr val="black"/>
                </a:solidFill>
              </a:rPr>
              <a:t>Customs Entry Fee</a:t>
            </a:r>
          </a:p>
          <a:p>
            <a:r>
              <a:rPr lang="en-US" sz="2400" dirty="0"/>
              <a:t>  </a:t>
            </a:r>
          </a:p>
          <a:p>
            <a:pPr lvl="1"/>
            <a:r>
              <a:rPr lang="en-US" dirty="0"/>
              <a:t> </a:t>
            </a:r>
          </a:p>
        </p:txBody>
      </p:sp>
    </p:spTree>
    <p:extLst>
      <p:ext uri="{BB962C8B-B14F-4D97-AF65-F5344CB8AC3E}">
        <p14:creationId xmlns:p14="http://schemas.microsoft.com/office/powerpoint/2010/main" val="217712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1773</Words>
  <Application>Microsoft Office PowerPoint</Application>
  <PresentationFormat>On-screen Show (4:3)</PresentationFormat>
  <Paragraphs>199</Paragraphs>
  <Slides>19</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Times New Roman</vt:lpstr>
      <vt:lpstr>Office Theme</vt:lpstr>
      <vt:lpstr>ClipArt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Wayne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and Strategic Sourcing</dc:title>
  <dc:creator>Kim Toby-Tomaszewski</dc:creator>
  <cp:lastModifiedBy>Kenneth Doherty</cp:lastModifiedBy>
  <cp:revision>74</cp:revision>
  <dcterms:created xsi:type="dcterms:W3CDTF">2014-02-26T15:26:22Z</dcterms:created>
  <dcterms:modified xsi:type="dcterms:W3CDTF">2021-11-08T17:51:48Z</dcterms:modified>
</cp:coreProperties>
</file>