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90" r:id="rId6"/>
    <p:sldId id="283" r:id="rId7"/>
    <p:sldId id="260" r:id="rId8"/>
    <p:sldId id="287" r:id="rId9"/>
    <p:sldId id="286" r:id="rId10"/>
    <p:sldId id="284" r:id="rId11"/>
    <p:sldId id="279" r:id="rId12"/>
    <p:sldId id="277" r:id="rId13"/>
    <p:sldId id="289" r:id="rId14"/>
    <p:sldId id="288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022"/>
    <a:srgbClr val="860111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5" autoAdjust="0"/>
    <p:restoredTop sz="94660"/>
  </p:normalViewPr>
  <p:slideViewPr>
    <p:cSldViewPr>
      <p:cViewPr>
        <p:scale>
          <a:sx n="115" d="100"/>
          <a:sy n="115" d="100"/>
        </p:scale>
        <p:origin x="-10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92" y="-9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A09790-997C-41B1-8AFF-B9C64B1C0D35}" type="doc">
      <dgm:prSet loTypeId="urn:microsoft.com/office/officeart/2005/8/layout/arrow2" loCatId="process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95777B3A-80E3-4961-B210-676704E384EB}">
      <dgm:prSet phldrT="[Text]" custT="1"/>
      <dgm:spPr/>
      <dgm:t>
        <a:bodyPr/>
        <a:lstStyle/>
        <a:p>
          <a:r>
            <a:rPr lang="en-US" sz="1100" b="1" dirty="0" smtClean="0">
              <a:latin typeface="+mn-lt"/>
            </a:rPr>
            <a:t>Today</a:t>
          </a:r>
          <a:endParaRPr lang="en-US" sz="1100" b="1" dirty="0">
            <a:latin typeface="+mn-lt"/>
          </a:endParaRPr>
        </a:p>
      </dgm:t>
    </dgm:pt>
    <dgm:pt modelId="{EC25E74D-4D3D-4EDA-AF4A-6B19741CFECB}" type="parTrans" cxnId="{FF1A532A-0DEC-4766-B4ED-0A3E99651866}">
      <dgm:prSet/>
      <dgm:spPr/>
      <dgm:t>
        <a:bodyPr/>
        <a:lstStyle/>
        <a:p>
          <a:endParaRPr lang="en-US"/>
        </a:p>
      </dgm:t>
    </dgm:pt>
    <dgm:pt modelId="{A9F0F9A1-335C-42EE-A08C-0D38B17C8C39}" type="sibTrans" cxnId="{FF1A532A-0DEC-4766-B4ED-0A3E99651866}">
      <dgm:prSet/>
      <dgm:spPr/>
      <dgm:t>
        <a:bodyPr/>
        <a:lstStyle/>
        <a:p>
          <a:endParaRPr lang="en-US"/>
        </a:p>
      </dgm:t>
    </dgm:pt>
    <dgm:pt modelId="{7A119E89-B7C0-46D3-B431-F2FF0364C9BD}">
      <dgm:prSet phldrT="[Text]" custT="1"/>
      <dgm:spPr/>
      <dgm:t>
        <a:bodyPr/>
        <a:lstStyle/>
        <a:p>
          <a:r>
            <a:rPr lang="en-US" sz="1100" b="1" dirty="0" smtClean="0">
              <a:latin typeface="+mn-lt"/>
            </a:rPr>
            <a:t>Rollout</a:t>
          </a:r>
          <a:endParaRPr lang="en-US" sz="1100" b="1" dirty="0">
            <a:latin typeface="+mn-lt"/>
          </a:endParaRPr>
        </a:p>
      </dgm:t>
    </dgm:pt>
    <dgm:pt modelId="{1AD78E0D-91D6-46D7-AFBD-E7A183F4DC87}" type="parTrans" cxnId="{A40741C6-7378-4466-B7F7-CE33FD2AADCA}">
      <dgm:prSet/>
      <dgm:spPr/>
      <dgm:t>
        <a:bodyPr/>
        <a:lstStyle/>
        <a:p>
          <a:endParaRPr lang="en-US"/>
        </a:p>
      </dgm:t>
    </dgm:pt>
    <dgm:pt modelId="{6A0A6695-B90B-4236-B7AC-DE1AD1DC7F76}" type="sibTrans" cxnId="{A40741C6-7378-4466-B7F7-CE33FD2AADCA}">
      <dgm:prSet/>
      <dgm:spPr/>
      <dgm:t>
        <a:bodyPr/>
        <a:lstStyle/>
        <a:p>
          <a:endParaRPr lang="en-US"/>
        </a:p>
      </dgm:t>
    </dgm:pt>
    <dgm:pt modelId="{4FEFC9E2-E79B-45FF-9FBB-2C1945B3C1DF}">
      <dgm:prSet phldrT="[Text]" custT="1"/>
      <dgm:spPr/>
      <dgm:t>
        <a:bodyPr/>
        <a:lstStyle/>
        <a:p>
          <a:r>
            <a:rPr lang="en-US" sz="1100" b="1" dirty="0" smtClean="0">
              <a:latin typeface="+mn-lt"/>
            </a:rPr>
            <a:t>Future</a:t>
          </a:r>
          <a:endParaRPr lang="en-US" sz="1100" b="1" dirty="0">
            <a:latin typeface="+mn-lt"/>
          </a:endParaRPr>
        </a:p>
      </dgm:t>
    </dgm:pt>
    <dgm:pt modelId="{9DEF913B-4301-4671-8CA4-872D55269641}" type="parTrans" cxnId="{BC91D51C-360B-475F-AA77-AA82D3F95CDD}">
      <dgm:prSet/>
      <dgm:spPr/>
      <dgm:t>
        <a:bodyPr/>
        <a:lstStyle/>
        <a:p>
          <a:endParaRPr lang="en-US"/>
        </a:p>
      </dgm:t>
    </dgm:pt>
    <dgm:pt modelId="{3C63AD51-E172-4E6D-9288-701694B60019}" type="sibTrans" cxnId="{BC91D51C-360B-475F-AA77-AA82D3F95CDD}">
      <dgm:prSet/>
      <dgm:spPr/>
      <dgm:t>
        <a:bodyPr/>
        <a:lstStyle/>
        <a:p>
          <a:endParaRPr lang="en-US"/>
        </a:p>
      </dgm:t>
    </dgm:pt>
    <dgm:pt modelId="{1149E724-86D6-4179-B05A-3AF1B8B5DB03}" type="pres">
      <dgm:prSet presAssocID="{DEA09790-997C-41B1-8AFF-B9C64B1C0D35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7B00E2-73AE-473E-99A9-C9AAD5779EAD}" type="pres">
      <dgm:prSet presAssocID="{DEA09790-997C-41B1-8AFF-B9C64B1C0D35}" presName="arrow" presStyleLbl="bgShp" presStyleIdx="0" presStyleCnt="1" custScaleX="119392" custLinFactNeighborY="-5388"/>
      <dgm:spPr/>
      <dgm:t>
        <a:bodyPr/>
        <a:lstStyle/>
        <a:p>
          <a:endParaRPr lang="en-US"/>
        </a:p>
      </dgm:t>
    </dgm:pt>
    <dgm:pt modelId="{77B05CDF-4E80-4E7E-919F-775D7D29CEED}" type="pres">
      <dgm:prSet presAssocID="{DEA09790-997C-41B1-8AFF-B9C64B1C0D35}" presName="arrowDiagram3" presStyleCnt="0"/>
      <dgm:spPr/>
      <dgm:t>
        <a:bodyPr/>
        <a:lstStyle/>
        <a:p>
          <a:endParaRPr lang="en-US"/>
        </a:p>
      </dgm:t>
    </dgm:pt>
    <dgm:pt modelId="{5682CCDA-017A-48B3-BCD7-FBE282A25DFC}" type="pres">
      <dgm:prSet presAssocID="{95777B3A-80E3-4961-B210-676704E384EB}" presName="bullet3a" presStyleLbl="node1" presStyleIdx="0" presStyleCnt="3" custScaleX="121000" custScaleY="121000" custLinFactX="100000" custLinFactY="-143689" custLinFactNeighborX="108852" custLinFactNeighborY="-200000"/>
      <dgm:spPr/>
    </dgm:pt>
    <dgm:pt modelId="{29403443-1B56-47E0-89E9-A2765B91F592}" type="pres">
      <dgm:prSet presAssocID="{95777B3A-80E3-4961-B210-676704E384EB}" presName="textBox3a" presStyleLbl="revTx" presStyleIdx="0" presStyleCnt="3" custLinFactNeighborX="31663" custLinFactNeighborY="-223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2A72F-09AA-45BA-9D0E-7125C0D28F55}" type="pres">
      <dgm:prSet presAssocID="{7A119E89-B7C0-46D3-B431-F2FF0364C9BD}" presName="bullet3b" presStyleLbl="node1" presStyleIdx="1" presStyleCnt="3" custLinFactX="141143" custLinFactY="-26509" custLinFactNeighborX="200000" custLinFactNeighborY="-100000"/>
      <dgm:spPr/>
    </dgm:pt>
    <dgm:pt modelId="{932CD1F1-A523-4690-880D-4EB0B0796F74}" type="pres">
      <dgm:prSet presAssocID="{7A119E89-B7C0-46D3-B431-F2FF0364C9BD}" presName="textBox3b" presStyleLbl="revTx" presStyleIdx="1" presStyleCnt="3" custScaleX="169159" custScaleY="89376" custLinFactNeighborX="77564" custLinFactNeighborY="99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395D9-B8DB-4CB0-89FA-006F13B3535D}" type="pres">
      <dgm:prSet presAssocID="{4FEFC9E2-E79B-45FF-9FBB-2C1945B3C1DF}" presName="bullet3c" presStyleLbl="node1" presStyleIdx="2" presStyleCnt="3" custLinFactX="100000" custLinFactNeighborX="190659" custLinFactNeighborY="-50962"/>
      <dgm:spPr/>
    </dgm:pt>
    <dgm:pt modelId="{25175A36-9480-4F31-AA21-C13A8234C95D}" type="pres">
      <dgm:prSet presAssocID="{4FEFC9E2-E79B-45FF-9FBB-2C1945B3C1DF}" presName="textBox3c" presStyleLbl="revTx" presStyleIdx="2" presStyleCnt="3" custScaleY="60603" custLinFactNeighborX="64541" custLinFactNeighborY="-15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9FF165-8A38-4510-A5D1-AF4B37FCF6BD}" type="presOf" srcId="{7A119E89-B7C0-46D3-B431-F2FF0364C9BD}" destId="{932CD1F1-A523-4690-880D-4EB0B0796F74}" srcOrd="0" destOrd="0" presId="urn:microsoft.com/office/officeart/2005/8/layout/arrow2"/>
    <dgm:cxn modelId="{FF1A532A-0DEC-4766-B4ED-0A3E99651866}" srcId="{DEA09790-997C-41B1-8AFF-B9C64B1C0D35}" destId="{95777B3A-80E3-4961-B210-676704E384EB}" srcOrd="0" destOrd="0" parTransId="{EC25E74D-4D3D-4EDA-AF4A-6B19741CFECB}" sibTransId="{A9F0F9A1-335C-42EE-A08C-0D38B17C8C39}"/>
    <dgm:cxn modelId="{364F3462-9E8C-4AC3-8372-D2C91FD9357F}" type="presOf" srcId="{95777B3A-80E3-4961-B210-676704E384EB}" destId="{29403443-1B56-47E0-89E9-A2765B91F592}" srcOrd="0" destOrd="0" presId="urn:microsoft.com/office/officeart/2005/8/layout/arrow2"/>
    <dgm:cxn modelId="{BC91D51C-360B-475F-AA77-AA82D3F95CDD}" srcId="{DEA09790-997C-41B1-8AFF-B9C64B1C0D35}" destId="{4FEFC9E2-E79B-45FF-9FBB-2C1945B3C1DF}" srcOrd="2" destOrd="0" parTransId="{9DEF913B-4301-4671-8CA4-872D55269641}" sibTransId="{3C63AD51-E172-4E6D-9288-701694B60019}"/>
    <dgm:cxn modelId="{A40741C6-7378-4466-B7F7-CE33FD2AADCA}" srcId="{DEA09790-997C-41B1-8AFF-B9C64B1C0D35}" destId="{7A119E89-B7C0-46D3-B431-F2FF0364C9BD}" srcOrd="1" destOrd="0" parTransId="{1AD78E0D-91D6-46D7-AFBD-E7A183F4DC87}" sibTransId="{6A0A6695-B90B-4236-B7AC-DE1AD1DC7F76}"/>
    <dgm:cxn modelId="{CB1887EF-9505-4CEF-8F57-660B7855B31A}" type="presOf" srcId="{DEA09790-997C-41B1-8AFF-B9C64B1C0D35}" destId="{1149E724-86D6-4179-B05A-3AF1B8B5DB03}" srcOrd="0" destOrd="0" presId="urn:microsoft.com/office/officeart/2005/8/layout/arrow2"/>
    <dgm:cxn modelId="{E591D0C5-5715-4D99-87F9-49BA4265889F}" type="presOf" srcId="{4FEFC9E2-E79B-45FF-9FBB-2C1945B3C1DF}" destId="{25175A36-9480-4F31-AA21-C13A8234C95D}" srcOrd="0" destOrd="0" presId="urn:microsoft.com/office/officeart/2005/8/layout/arrow2"/>
    <dgm:cxn modelId="{BE43AA9C-443F-4E21-A359-F581E8DA83CA}" type="presParOf" srcId="{1149E724-86D6-4179-B05A-3AF1B8B5DB03}" destId="{9D7B00E2-73AE-473E-99A9-C9AAD5779EAD}" srcOrd="0" destOrd="0" presId="urn:microsoft.com/office/officeart/2005/8/layout/arrow2"/>
    <dgm:cxn modelId="{D7213A8E-D4C4-4E8F-85FC-9FDC83D0C499}" type="presParOf" srcId="{1149E724-86D6-4179-B05A-3AF1B8B5DB03}" destId="{77B05CDF-4E80-4E7E-919F-775D7D29CEED}" srcOrd="1" destOrd="0" presId="urn:microsoft.com/office/officeart/2005/8/layout/arrow2"/>
    <dgm:cxn modelId="{22870F61-AD89-4BA0-8308-C9DF55B0E540}" type="presParOf" srcId="{77B05CDF-4E80-4E7E-919F-775D7D29CEED}" destId="{5682CCDA-017A-48B3-BCD7-FBE282A25DFC}" srcOrd="0" destOrd="0" presId="urn:microsoft.com/office/officeart/2005/8/layout/arrow2"/>
    <dgm:cxn modelId="{9B6F8A80-4AEA-45B0-8549-24830BFAAFC9}" type="presParOf" srcId="{77B05CDF-4E80-4E7E-919F-775D7D29CEED}" destId="{29403443-1B56-47E0-89E9-A2765B91F592}" srcOrd="1" destOrd="0" presId="urn:microsoft.com/office/officeart/2005/8/layout/arrow2"/>
    <dgm:cxn modelId="{8A17E321-DFC1-492B-A87F-4A9139029809}" type="presParOf" srcId="{77B05CDF-4E80-4E7E-919F-775D7D29CEED}" destId="{1242A72F-09AA-45BA-9D0E-7125C0D28F55}" srcOrd="2" destOrd="0" presId="urn:microsoft.com/office/officeart/2005/8/layout/arrow2"/>
    <dgm:cxn modelId="{90169F5F-DE41-4F1F-8F7B-2721841999C5}" type="presParOf" srcId="{77B05CDF-4E80-4E7E-919F-775D7D29CEED}" destId="{932CD1F1-A523-4690-880D-4EB0B0796F74}" srcOrd="3" destOrd="0" presId="urn:microsoft.com/office/officeart/2005/8/layout/arrow2"/>
    <dgm:cxn modelId="{A495835D-699D-40D6-BC8E-296BB11743BD}" type="presParOf" srcId="{77B05CDF-4E80-4E7E-919F-775D7D29CEED}" destId="{6DC395D9-B8DB-4CB0-89FA-006F13B3535D}" srcOrd="4" destOrd="0" presId="urn:microsoft.com/office/officeart/2005/8/layout/arrow2"/>
    <dgm:cxn modelId="{8B027579-2F70-41B6-A54B-6498019FB326}" type="presParOf" srcId="{77B05CDF-4E80-4E7E-919F-775D7D29CEED}" destId="{25175A36-9480-4F31-AA21-C13A8234C95D}" srcOrd="5" destOrd="0" presId="urn:microsoft.com/office/officeart/2005/8/layout/arrow2"/>
  </dgm:cxnLst>
  <dgm:bg>
    <a:solidFill>
      <a:schemeClr val="bg1">
        <a:alpha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DBC04B-D5C2-4FFF-B6DB-ACB78D070929}" type="doc">
      <dgm:prSet loTypeId="urn:microsoft.com/office/officeart/2005/8/layout/matrix1" loCatId="matrix" qsTypeId="urn:microsoft.com/office/officeart/2005/8/quickstyle/simple4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4AFA6F84-EBB3-4DDD-A7D0-A501F466A7C3}">
      <dgm:prSet phldrT="[Text]" custT="1"/>
      <dgm:spPr/>
      <dgm:t>
        <a:bodyPr/>
        <a:lstStyle/>
        <a:p>
          <a:r>
            <a:rPr lang="en-US" sz="2400" b="1" dirty="0"/>
            <a:t>Focus Group         </a:t>
          </a:r>
          <a:r>
            <a:rPr lang="en-US" sz="2400" b="0" i="1" u="sng" dirty="0" smtClean="0"/>
            <a:t>The</a:t>
          </a:r>
          <a:r>
            <a:rPr lang="en-US" sz="2400" b="0" dirty="0" smtClean="0"/>
            <a:t> campus </a:t>
          </a:r>
          <a:r>
            <a:rPr lang="en-US" sz="2400" dirty="0"/>
            <a:t>voice </a:t>
          </a:r>
          <a:r>
            <a:rPr lang="en-US" sz="2400" strike="noStrike" dirty="0" smtClean="0"/>
            <a:t>for </a:t>
          </a:r>
          <a:r>
            <a:rPr lang="en-US" sz="2400" dirty="0" smtClean="0"/>
            <a:t>business requirements</a:t>
          </a:r>
          <a:endParaRPr lang="en-US" sz="2400" dirty="0"/>
        </a:p>
      </dgm:t>
    </dgm:pt>
    <dgm:pt modelId="{17CFBC9E-513B-4517-B023-8C2D43B6CDE8}" type="parTrans" cxnId="{9946B4B2-E0F4-4AE2-8328-9F65C25E0AAA}">
      <dgm:prSet/>
      <dgm:spPr/>
      <dgm:t>
        <a:bodyPr/>
        <a:lstStyle/>
        <a:p>
          <a:endParaRPr lang="en-US"/>
        </a:p>
      </dgm:t>
    </dgm:pt>
    <dgm:pt modelId="{48B829F0-EABB-402A-80DC-FB1DDDA84B89}" type="sibTrans" cxnId="{9946B4B2-E0F4-4AE2-8328-9F65C25E0AAA}">
      <dgm:prSet/>
      <dgm:spPr/>
      <dgm:t>
        <a:bodyPr/>
        <a:lstStyle/>
        <a:p>
          <a:endParaRPr lang="en-US"/>
        </a:p>
      </dgm:t>
    </dgm:pt>
    <dgm:pt modelId="{31402988-4D8B-4815-BB66-C1E27F8930AC}">
      <dgm:prSet phldrT="[Text]" custT="1"/>
      <dgm:spPr/>
      <dgm:t>
        <a:bodyPr/>
        <a:lstStyle/>
        <a:p>
          <a:r>
            <a:rPr lang="en-US" sz="3200" dirty="0" smtClean="0"/>
            <a:t>Procurement and Strategic Sourcing</a:t>
          </a:r>
          <a:endParaRPr lang="en-US" sz="3200" dirty="0"/>
        </a:p>
      </dgm:t>
    </dgm:pt>
    <dgm:pt modelId="{715307BC-304E-40C2-A81C-76805A15DFBE}" type="parTrans" cxnId="{B0B852C8-40BC-47A3-8538-944E4A99A1B9}">
      <dgm:prSet/>
      <dgm:spPr/>
      <dgm:t>
        <a:bodyPr/>
        <a:lstStyle/>
        <a:p>
          <a:endParaRPr lang="en-US"/>
        </a:p>
      </dgm:t>
    </dgm:pt>
    <dgm:pt modelId="{77F7A10D-7089-4FCE-850D-962702288DB7}" type="sibTrans" cxnId="{B0B852C8-40BC-47A3-8538-944E4A99A1B9}">
      <dgm:prSet/>
      <dgm:spPr/>
      <dgm:t>
        <a:bodyPr/>
        <a:lstStyle/>
        <a:p>
          <a:endParaRPr lang="en-US"/>
        </a:p>
      </dgm:t>
    </dgm:pt>
    <dgm:pt modelId="{AB5FA1B9-B2F5-4C6E-804E-5E82554FF290}">
      <dgm:prSet phldrT="[Text]" custT="1"/>
      <dgm:spPr/>
      <dgm:t>
        <a:bodyPr/>
        <a:lstStyle/>
        <a:p>
          <a:r>
            <a:rPr lang="en-US" sz="3200" dirty="0" smtClean="0"/>
            <a:t>Fiscal Operations - Accounts Payable</a:t>
          </a:r>
          <a:endParaRPr lang="en-US" sz="3200" dirty="0"/>
        </a:p>
      </dgm:t>
    </dgm:pt>
    <dgm:pt modelId="{0A719EA4-CC2C-4AE6-B990-3EA3505BC733}" type="parTrans" cxnId="{2355276F-C6A2-442B-ACE7-3F99AD404243}">
      <dgm:prSet/>
      <dgm:spPr/>
      <dgm:t>
        <a:bodyPr/>
        <a:lstStyle/>
        <a:p>
          <a:endParaRPr lang="en-US"/>
        </a:p>
      </dgm:t>
    </dgm:pt>
    <dgm:pt modelId="{68FFD241-A1A3-45C1-A3E4-E15F28B4153D}" type="sibTrans" cxnId="{2355276F-C6A2-442B-ACE7-3F99AD404243}">
      <dgm:prSet/>
      <dgm:spPr/>
      <dgm:t>
        <a:bodyPr/>
        <a:lstStyle/>
        <a:p>
          <a:endParaRPr lang="en-US"/>
        </a:p>
      </dgm:t>
    </dgm:pt>
    <dgm:pt modelId="{746FE3FA-2499-4970-8CB9-A5B1A6A9BCCF}">
      <dgm:prSet phldrT="[Text]" custT="1"/>
      <dgm:spPr/>
      <dgm:t>
        <a:bodyPr/>
        <a:lstStyle/>
        <a:p>
          <a:r>
            <a:rPr lang="en-US" sz="3200" dirty="0" smtClean="0"/>
            <a:t>C&amp;IT</a:t>
          </a:r>
          <a:endParaRPr lang="en-US" sz="3200" dirty="0"/>
        </a:p>
      </dgm:t>
    </dgm:pt>
    <dgm:pt modelId="{4CC021D2-447D-433A-9CD1-BA62BC3B877C}" type="parTrans" cxnId="{CE208733-539A-4D4C-8924-97E96F25DBBE}">
      <dgm:prSet/>
      <dgm:spPr/>
      <dgm:t>
        <a:bodyPr/>
        <a:lstStyle/>
        <a:p>
          <a:endParaRPr lang="en-US"/>
        </a:p>
      </dgm:t>
    </dgm:pt>
    <dgm:pt modelId="{153236C2-F4E7-43FA-98DA-5AAE4CC4B478}" type="sibTrans" cxnId="{CE208733-539A-4D4C-8924-97E96F25DBBE}">
      <dgm:prSet/>
      <dgm:spPr/>
      <dgm:t>
        <a:bodyPr/>
        <a:lstStyle/>
        <a:p>
          <a:endParaRPr lang="en-US"/>
        </a:p>
      </dgm:t>
    </dgm:pt>
    <dgm:pt modelId="{7EEAFDC8-527A-4C14-8A01-66A724AC27A6}">
      <dgm:prSet phldrT="[Text]" custT="1"/>
      <dgm:spPr/>
      <dgm:t>
        <a:bodyPr/>
        <a:lstStyle/>
        <a:p>
          <a:r>
            <a:rPr lang="en-US" sz="3200" dirty="0" smtClean="0"/>
            <a:t>Subject Matter Resources</a:t>
          </a:r>
          <a:endParaRPr lang="en-US" sz="3200" dirty="0"/>
        </a:p>
      </dgm:t>
    </dgm:pt>
    <dgm:pt modelId="{5C7C2C32-2460-4CFB-BD13-BECD41BDD8D9}" type="parTrans" cxnId="{04F358DD-583F-4F32-B712-293C4AA821FA}">
      <dgm:prSet/>
      <dgm:spPr/>
      <dgm:t>
        <a:bodyPr/>
        <a:lstStyle/>
        <a:p>
          <a:endParaRPr lang="en-US"/>
        </a:p>
      </dgm:t>
    </dgm:pt>
    <dgm:pt modelId="{69343790-4136-4B12-9252-DB631BF3D316}" type="sibTrans" cxnId="{04F358DD-583F-4F32-B712-293C4AA821FA}">
      <dgm:prSet/>
      <dgm:spPr/>
      <dgm:t>
        <a:bodyPr/>
        <a:lstStyle/>
        <a:p>
          <a:endParaRPr lang="en-US"/>
        </a:p>
      </dgm:t>
    </dgm:pt>
    <dgm:pt modelId="{60370C0B-A8B5-4E63-A8B6-AC1EA64B38BA}" type="pres">
      <dgm:prSet presAssocID="{38DBC04B-D5C2-4FFF-B6DB-ACB78D07092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17AD4D-2D6A-4A7F-8BF1-E186C815B41D}" type="pres">
      <dgm:prSet presAssocID="{38DBC04B-D5C2-4FFF-B6DB-ACB78D070929}" presName="matrix" presStyleCnt="0"/>
      <dgm:spPr/>
      <dgm:t>
        <a:bodyPr/>
        <a:lstStyle/>
        <a:p>
          <a:endParaRPr lang="en-US"/>
        </a:p>
      </dgm:t>
    </dgm:pt>
    <dgm:pt modelId="{81A54E90-B3A2-462C-A30F-D3CADC5FF423}" type="pres">
      <dgm:prSet presAssocID="{38DBC04B-D5C2-4FFF-B6DB-ACB78D070929}" presName="tile1" presStyleLbl="node1" presStyleIdx="0" presStyleCnt="4"/>
      <dgm:spPr/>
      <dgm:t>
        <a:bodyPr/>
        <a:lstStyle/>
        <a:p>
          <a:endParaRPr lang="en-US"/>
        </a:p>
      </dgm:t>
    </dgm:pt>
    <dgm:pt modelId="{3083F021-F7EF-40D6-9379-C1B72F5E2E25}" type="pres">
      <dgm:prSet presAssocID="{38DBC04B-D5C2-4FFF-B6DB-ACB78D07092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32FEC-1E00-47B3-AAF6-0418CC301BBF}" type="pres">
      <dgm:prSet presAssocID="{38DBC04B-D5C2-4FFF-B6DB-ACB78D070929}" presName="tile2" presStyleLbl="node1" presStyleIdx="1" presStyleCnt="4" custLinFactNeighborX="-1075" custLinFactNeighborY="-1198"/>
      <dgm:spPr/>
      <dgm:t>
        <a:bodyPr/>
        <a:lstStyle/>
        <a:p>
          <a:endParaRPr lang="en-US"/>
        </a:p>
      </dgm:t>
    </dgm:pt>
    <dgm:pt modelId="{CA683648-217D-4AD7-A331-426E1495140E}" type="pres">
      <dgm:prSet presAssocID="{38DBC04B-D5C2-4FFF-B6DB-ACB78D07092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1FAD7-6B10-40A8-BB1D-473A40637294}" type="pres">
      <dgm:prSet presAssocID="{38DBC04B-D5C2-4FFF-B6DB-ACB78D070929}" presName="tile3" presStyleLbl="node1" presStyleIdx="2" presStyleCnt="4"/>
      <dgm:spPr/>
      <dgm:t>
        <a:bodyPr/>
        <a:lstStyle/>
        <a:p>
          <a:endParaRPr lang="en-US"/>
        </a:p>
      </dgm:t>
    </dgm:pt>
    <dgm:pt modelId="{3C6CBA36-142E-467C-B456-BF5BF1D13D3A}" type="pres">
      <dgm:prSet presAssocID="{38DBC04B-D5C2-4FFF-B6DB-ACB78D07092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C532F-1DBC-4105-8BD3-FA673FB2FBE3}" type="pres">
      <dgm:prSet presAssocID="{38DBC04B-D5C2-4FFF-B6DB-ACB78D070929}" presName="tile4" presStyleLbl="node1" presStyleIdx="3" presStyleCnt="4"/>
      <dgm:spPr/>
      <dgm:t>
        <a:bodyPr/>
        <a:lstStyle/>
        <a:p>
          <a:endParaRPr lang="en-US"/>
        </a:p>
      </dgm:t>
    </dgm:pt>
    <dgm:pt modelId="{EA1DBD46-1F34-440D-807B-8265E1F62C68}" type="pres">
      <dgm:prSet presAssocID="{38DBC04B-D5C2-4FFF-B6DB-ACB78D07092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81128-4009-4840-A5BB-534D79B1113E}" type="pres">
      <dgm:prSet presAssocID="{38DBC04B-D5C2-4FFF-B6DB-ACB78D070929}" presName="centerTile" presStyleLbl="fgShp" presStyleIdx="0" presStyleCnt="1" custScaleX="104938" custScaleY="13911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0BF5A3AB-C80A-4723-9A29-B9A3174E8A25}" type="presOf" srcId="{31402988-4D8B-4815-BB66-C1E27F8930AC}" destId="{81A54E90-B3A2-462C-A30F-D3CADC5FF423}" srcOrd="0" destOrd="0" presId="urn:microsoft.com/office/officeart/2005/8/layout/matrix1"/>
    <dgm:cxn modelId="{2355276F-C6A2-442B-ACE7-3F99AD404243}" srcId="{4AFA6F84-EBB3-4DDD-A7D0-A501F466A7C3}" destId="{AB5FA1B9-B2F5-4C6E-804E-5E82554FF290}" srcOrd="1" destOrd="0" parTransId="{0A719EA4-CC2C-4AE6-B990-3EA3505BC733}" sibTransId="{68FFD241-A1A3-45C1-A3E4-E15F28B4153D}"/>
    <dgm:cxn modelId="{80896A88-97AB-43B1-A42E-3DE60AEC6D45}" type="presOf" srcId="{746FE3FA-2499-4970-8CB9-A5B1A6A9BCCF}" destId="{3C6CBA36-142E-467C-B456-BF5BF1D13D3A}" srcOrd="1" destOrd="0" presId="urn:microsoft.com/office/officeart/2005/8/layout/matrix1"/>
    <dgm:cxn modelId="{B0B852C8-40BC-47A3-8538-944E4A99A1B9}" srcId="{4AFA6F84-EBB3-4DDD-A7D0-A501F466A7C3}" destId="{31402988-4D8B-4815-BB66-C1E27F8930AC}" srcOrd="0" destOrd="0" parTransId="{715307BC-304E-40C2-A81C-76805A15DFBE}" sibTransId="{77F7A10D-7089-4FCE-850D-962702288DB7}"/>
    <dgm:cxn modelId="{450E16F9-46B4-4FE5-9A8E-29C52E26A408}" type="presOf" srcId="{4AFA6F84-EBB3-4DDD-A7D0-A501F466A7C3}" destId="{41281128-4009-4840-A5BB-534D79B1113E}" srcOrd="0" destOrd="0" presId="urn:microsoft.com/office/officeart/2005/8/layout/matrix1"/>
    <dgm:cxn modelId="{54406929-25B7-4AC1-A611-D5C51E77F4B2}" type="presOf" srcId="{746FE3FA-2499-4970-8CB9-A5B1A6A9BCCF}" destId="{F431FAD7-6B10-40A8-BB1D-473A40637294}" srcOrd="0" destOrd="0" presId="urn:microsoft.com/office/officeart/2005/8/layout/matrix1"/>
    <dgm:cxn modelId="{0E18EDD1-70A0-47EA-9769-2D82839AF74E}" type="presOf" srcId="{AB5FA1B9-B2F5-4C6E-804E-5E82554FF290}" destId="{CA683648-217D-4AD7-A331-426E1495140E}" srcOrd="1" destOrd="0" presId="urn:microsoft.com/office/officeart/2005/8/layout/matrix1"/>
    <dgm:cxn modelId="{CE208733-539A-4D4C-8924-97E96F25DBBE}" srcId="{4AFA6F84-EBB3-4DDD-A7D0-A501F466A7C3}" destId="{746FE3FA-2499-4970-8CB9-A5B1A6A9BCCF}" srcOrd="2" destOrd="0" parTransId="{4CC021D2-447D-433A-9CD1-BA62BC3B877C}" sibTransId="{153236C2-F4E7-43FA-98DA-5AAE4CC4B478}"/>
    <dgm:cxn modelId="{5B88613B-E48F-44CA-AF6D-DCBDB067CB35}" type="presOf" srcId="{31402988-4D8B-4815-BB66-C1E27F8930AC}" destId="{3083F021-F7EF-40D6-9379-C1B72F5E2E25}" srcOrd="1" destOrd="0" presId="urn:microsoft.com/office/officeart/2005/8/layout/matrix1"/>
    <dgm:cxn modelId="{5E511440-F71F-4051-9C65-041C773AA401}" type="presOf" srcId="{7EEAFDC8-527A-4C14-8A01-66A724AC27A6}" destId="{BE5C532F-1DBC-4105-8BD3-FA673FB2FBE3}" srcOrd="0" destOrd="0" presId="urn:microsoft.com/office/officeart/2005/8/layout/matrix1"/>
    <dgm:cxn modelId="{7CF32E35-95B0-4267-9C43-54DD43CE3434}" type="presOf" srcId="{AB5FA1B9-B2F5-4C6E-804E-5E82554FF290}" destId="{60F32FEC-1E00-47B3-AAF6-0418CC301BBF}" srcOrd="0" destOrd="0" presId="urn:microsoft.com/office/officeart/2005/8/layout/matrix1"/>
    <dgm:cxn modelId="{AAA45BB8-E0CB-4CB1-965C-8497D31DAA61}" type="presOf" srcId="{7EEAFDC8-527A-4C14-8A01-66A724AC27A6}" destId="{EA1DBD46-1F34-440D-807B-8265E1F62C68}" srcOrd="1" destOrd="0" presId="urn:microsoft.com/office/officeart/2005/8/layout/matrix1"/>
    <dgm:cxn modelId="{9946B4B2-E0F4-4AE2-8328-9F65C25E0AAA}" srcId="{38DBC04B-D5C2-4FFF-B6DB-ACB78D070929}" destId="{4AFA6F84-EBB3-4DDD-A7D0-A501F466A7C3}" srcOrd="0" destOrd="0" parTransId="{17CFBC9E-513B-4517-B023-8C2D43B6CDE8}" sibTransId="{48B829F0-EABB-402A-80DC-FB1DDDA84B89}"/>
    <dgm:cxn modelId="{04F358DD-583F-4F32-B712-293C4AA821FA}" srcId="{4AFA6F84-EBB3-4DDD-A7D0-A501F466A7C3}" destId="{7EEAFDC8-527A-4C14-8A01-66A724AC27A6}" srcOrd="3" destOrd="0" parTransId="{5C7C2C32-2460-4CFB-BD13-BECD41BDD8D9}" sibTransId="{69343790-4136-4B12-9252-DB631BF3D316}"/>
    <dgm:cxn modelId="{568FC375-40E4-46EE-B359-627EF7C23700}" type="presOf" srcId="{38DBC04B-D5C2-4FFF-B6DB-ACB78D070929}" destId="{60370C0B-A8B5-4E63-A8B6-AC1EA64B38BA}" srcOrd="0" destOrd="0" presId="urn:microsoft.com/office/officeart/2005/8/layout/matrix1"/>
    <dgm:cxn modelId="{64EDBA15-A044-40E0-8688-731EBD850E61}" type="presParOf" srcId="{60370C0B-A8B5-4E63-A8B6-AC1EA64B38BA}" destId="{6D17AD4D-2D6A-4A7F-8BF1-E186C815B41D}" srcOrd="0" destOrd="0" presId="urn:microsoft.com/office/officeart/2005/8/layout/matrix1"/>
    <dgm:cxn modelId="{86C8C231-9322-49C0-B4AC-F0A68CCC21A8}" type="presParOf" srcId="{6D17AD4D-2D6A-4A7F-8BF1-E186C815B41D}" destId="{81A54E90-B3A2-462C-A30F-D3CADC5FF423}" srcOrd="0" destOrd="0" presId="urn:microsoft.com/office/officeart/2005/8/layout/matrix1"/>
    <dgm:cxn modelId="{243B357D-507E-4C9F-A499-C757270E1E00}" type="presParOf" srcId="{6D17AD4D-2D6A-4A7F-8BF1-E186C815B41D}" destId="{3083F021-F7EF-40D6-9379-C1B72F5E2E25}" srcOrd="1" destOrd="0" presId="urn:microsoft.com/office/officeart/2005/8/layout/matrix1"/>
    <dgm:cxn modelId="{FDD37AC0-4BAD-45B3-A444-E1C59E9F5E13}" type="presParOf" srcId="{6D17AD4D-2D6A-4A7F-8BF1-E186C815B41D}" destId="{60F32FEC-1E00-47B3-AAF6-0418CC301BBF}" srcOrd="2" destOrd="0" presId="urn:microsoft.com/office/officeart/2005/8/layout/matrix1"/>
    <dgm:cxn modelId="{4323056E-E1F6-4821-9FA8-B4F4BC9CE1F2}" type="presParOf" srcId="{6D17AD4D-2D6A-4A7F-8BF1-E186C815B41D}" destId="{CA683648-217D-4AD7-A331-426E1495140E}" srcOrd="3" destOrd="0" presId="urn:microsoft.com/office/officeart/2005/8/layout/matrix1"/>
    <dgm:cxn modelId="{8250FA08-B3EB-402E-AE20-848CCAD8D7DB}" type="presParOf" srcId="{6D17AD4D-2D6A-4A7F-8BF1-E186C815B41D}" destId="{F431FAD7-6B10-40A8-BB1D-473A40637294}" srcOrd="4" destOrd="0" presId="urn:microsoft.com/office/officeart/2005/8/layout/matrix1"/>
    <dgm:cxn modelId="{3AC24FED-0DA6-4642-9354-E1B3444026D8}" type="presParOf" srcId="{6D17AD4D-2D6A-4A7F-8BF1-E186C815B41D}" destId="{3C6CBA36-142E-467C-B456-BF5BF1D13D3A}" srcOrd="5" destOrd="0" presId="urn:microsoft.com/office/officeart/2005/8/layout/matrix1"/>
    <dgm:cxn modelId="{6A6A3E39-6F2F-4711-83EF-299BAB9408A6}" type="presParOf" srcId="{6D17AD4D-2D6A-4A7F-8BF1-E186C815B41D}" destId="{BE5C532F-1DBC-4105-8BD3-FA673FB2FBE3}" srcOrd="6" destOrd="0" presId="urn:microsoft.com/office/officeart/2005/8/layout/matrix1"/>
    <dgm:cxn modelId="{294748F2-91E7-4763-BDFD-38B8E46FB1F6}" type="presParOf" srcId="{6D17AD4D-2D6A-4A7F-8BF1-E186C815B41D}" destId="{EA1DBD46-1F34-440D-807B-8265E1F62C68}" srcOrd="7" destOrd="0" presId="urn:microsoft.com/office/officeart/2005/8/layout/matrix1"/>
    <dgm:cxn modelId="{FE624625-34E7-4F0D-8C2F-38F250FB855D}" type="presParOf" srcId="{60370C0B-A8B5-4E63-A8B6-AC1EA64B38BA}" destId="{41281128-4009-4840-A5BB-534D79B1113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B00E2-73AE-473E-99A9-C9AAD5779EAD}">
      <dsp:nvSpPr>
        <dsp:cNvPr id="0" name=""/>
        <dsp:cNvSpPr/>
      </dsp:nvSpPr>
      <dsp:spPr>
        <a:xfrm>
          <a:off x="-73771" y="0"/>
          <a:ext cx="3347942" cy="175260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682CCDA-017A-48B3-BCD7-FBE282A25DFC}">
      <dsp:nvSpPr>
        <dsp:cNvPr id="0" name=""/>
        <dsp:cNvSpPr/>
      </dsp:nvSpPr>
      <dsp:spPr>
        <a:xfrm>
          <a:off x="698863" y="951411"/>
          <a:ext cx="88218" cy="88218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403443-1B56-47E0-89E9-A2765B91F592}">
      <dsp:nvSpPr>
        <dsp:cNvPr id="0" name=""/>
        <dsp:cNvSpPr/>
      </dsp:nvSpPr>
      <dsp:spPr>
        <a:xfrm>
          <a:off x="797578" y="1133108"/>
          <a:ext cx="653369" cy="506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633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n-lt"/>
            </a:rPr>
            <a:t>Today</a:t>
          </a:r>
          <a:endParaRPr lang="en-US" sz="1100" b="1" kern="1200" dirty="0">
            <a:latin typeface="+mn-lt"/>
          </a:endParaRPr>
        </a:p>
      </dsp:txBody>
      <dsp:txXfrm>
        <a:off x="797578" y="1133108"/>
        <a:ext cx="653369" cy="506501"/>
      </dsp:txXfrm>
    </dsp:sp>
    <dsp:sp modelId="{1242A72F-09AA-45BA-9D0E-7125C0D28F55}">
      <dsp:nvSpPr>
        <dsp:cNvPr id="0" name=""/>
        <dsp:cNvSpPr/>
      </dsp:nvSpPr>
      <dsp:spPr>
        <a:xfrm>
          <a:off x="1647414" y="566554"/>
          <a:ext cx="131795" cy="131795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17936"/>
                <a:satOff val="-2012"/>
                <a:lumOff val="1284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17936"/>
                <a:satOff val="-2012"/>
                <a:lumOff val="1284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17936"/>
                <a:satOff val="-2012"/>
                <a:lumOff val="128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2CD1F1-A523-4690-880D-4EB0B0796F74}">
      <dsp:nvSpPr>
        <dsp:cNvPr id="0" name=""/>
        <dsp:cNvSpPr/>
      </dsp:nvSpPr>
      <dsp:spPr>
        <a:xfrm>
          <a:off x="1552985" y="900476"/>
          <a:ext cx="1138437" cy="85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36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n-lt"/>
            </a:rPr>
            <a:t>Rollout</a:t>
          </a:r>
          <a:endParaRPr lang="en-US" sz="1100" b="1" kern="1200" dirty="0">
            <a:latin typeface="+mn-lt"/>
          </a:endParaRPr>
        </a:p>
      </dsp:txBody>
      <dsp:txXfrm>
        <a:off x="1552985" y="900476"/>
        <a:ext cx="1138437" cy="852123"/>
      </dsp:txXfrm>
    </dsp:sp>
    <dsp:sp modelId="{6DC395D9-B8DB-4CB0-89FA-006F13B3535D}">
      <dsp:nvSpPr>
        <dsp:cNvPr id="0" name=""/>
        <dsp:cNvSpPr/>
      </dsp:nvSpPr>
      <dsp:spPr>
        <a:xfrm>
          <a:off x="2501536" y="350519"/>
          <a:ext cx="182270" cy="182270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35872"/>
                <a:satOff val="-4024"/>
                <a:lumOff val="256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175A36-9480-4F31-AA21-C13A8234C95D}">
      <dsp:nvSpPr>
        <dsp:cNvPr id="0" name=""/>
        <dsp:cNvSpPr/>
      </dsp:nvSpPr>
      <dsp:spPr>
        <a:xfrm>
          <a:off x="2497246" y="755407"/>
          <a:ext cx="672998" cy="738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581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+mn-lt"/>
            </a:rPr>
            <a:t>Future</a:t>
          </a:r>
          <a:endParaRPr lang="en-US" sz="1100" b="1" kern="1200" dirty="0">
            <a:latin typeface="+mn-lt"/>
          </a:endParaRPr>
        </a:p>
      </dsp:txBody>
      <dsp:txXfrm>
        <a:off x="2497246" y="755407"/>
        <a:ext cx="672998" cy="738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54E90-B3A2-462C-A30F-D3CADC5FF423}">
      <dsp:nvSpPr>
        <dsp:cNvPr id="0" name=""/>
        <dsp:cNvSpPr/>
      </dsp:nvSpPr>
      <dsp:spPr>
        <a:xfrm rot="16200000">
          <a:off x="830659" y="-830659"/>
          <a:ext cx="2453481" cy="4114800"/>
        </a:xfrm>
        <a:prstGeom prst="round1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Procurement and Strategic Sourcing</a:t>
          </a:r>
          <a:endParaRPr lang="en-US" sz="3200" kern="1200" dirty="0"/>
        </a:p>
      </dsp:txBody>
      <dsp:txXfrm rot="5400000">
        <a:off x="0" y="0"/>
        <a:ext cx="4114800" cy="1840111"/>
      </dsp:txXfrm>
    </dsp:sp>
    <dsp:sp modelId="{60F32FEC-1E00-47B3-AAF6-0418CC301BBF}">
      <dsp:nvSpPr>
        <dsp:cNvPr id="0" name=""/>
        <dsp:cNvSpPr/>
      </dsp:nvSpPr>
      <dsp:spPr>
        <a:xfrm>
          <a:off x="4070565" y="0"/>
          <a:ext cx="4114800" cy="2453481"/>
        </a:xfrm>
        <a:prstGeom prst="round1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Fiscal Operations - Accounts Payable</a:t>
          </a:r>
          <a:endParaRPr lang="en-US" sz="3200" kern="1200" dirty="0"/>
        </a:p>
      </dsp:txBody>
      <dsp:txXfrm>
        <a:off x="4070565" y="0"/>
        <a:ext cx="4114800" cy="1840111"/>
      </dsp:txXfrm>
    </dsp:sp>
    <dsp:sp modelId="{F431FAD7-6B10-40A8-BB1D-473A40637294}">
      <dsp:nvSpPr>
        <dsp:cNvPr id="0" name=""/>
        <dsp:cNvSpPr/>
      </dsp:nvSpPr>
      <dsp:spPr>
        <a:xfrm rot="10800000">
          <a:off x="0" y="2453481"/>
          <a:ext cx="4114800" cy="2453481"/>
        </a:xfrm>
        <a:prstGeom prst="round1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C&amp;IT</a:t>
          </a:r>
          <a:endParaRPr lang="en-US" sz="3200" kern="1200" dirty="0"/>
        </a:p>
      </dsp:txBody>
      <dsp:txXfrm rot="10800000">
        <a:off x="0" y="3066851"/>
        <a:ext cx="4114800" cy="1840111"/>
      </dsp:txXfrm>
    </dsp:sp>
    <dsp:sp modelId="{BE5C532F-1DBC-4105-8BD3-FA673FB2FBE3}">
      <dsp:nvSpPr>
        <dsp:cNvPr id="0" name=""/>
        <dsp:cNvSpPr/>
      </dsp:nvSpPr>
      <dsp:spPr>
        <a:xfrm rot="5400000">
          <a:off x="4945459" y="1622822"/>
          <a:ext cx="2453481" cy="4114800"/>
        </a:xfrm>
        <a:prstGeom prst="round1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Subject Matter Resources</a:t>
          </a:r>
          <a:endParaRPr lang="en-US" sz="3200" kern="1200" dirty="0"/>
        </a:p>
      </dsp:txBody>
      <dsp:txXfrm rot="-5400000">
        <a:off x="4114800" y="3066851"/>
        <a:ext cx="4114800" cy="1840111"/>
      </dsp:txXfrm>
    </dsp:sp>
    <dsp:sp modelId="{41281128-4009-4840-A5BB-534D79B1113E}">
      <dsp:nvSpPr>
        <dsp:cNvPr id="0" name=""/>
        <dsp:cNvSpPr/>
      </dsp:nvSpPr>
      <dsp:spPr>
        <a:xfrm>
          <a:off x="2819403" y="1600197"/>
          <a:ext cx="2590793" cy="1706568"/>
        </a:xfrm>
        <a:prstGeom prst="roundRect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Focus Group         </a:t>
          </a:r>
          <a:r>
            <a:rPr lang="en-US" sz="2400" b="0" i="1" u="sng" kern="1200" dirty="0" smtClean="0"/>
            <a:t>The</a:t>
          </a:r>
          <a:r>
            <a:rPr lang="en-US" sz="2400" b="0" kern="1200" dirty="0" smtClean="0"/>
            <a:t> campus </a:t>
          </a:r>
          <a:r>
            <a:rPr lang="en-US" sz="2400" kern="1200" dirty="0"/>
            <a:t>voice </a:t>
          </a:r>
          <a:r>
            <a:rPr lang="en-US" sz="2400" strike="noStrike" kern="1200" dirty="0" smtClean="0"/>
            <a:t>for </a:t>
          </a:r>
          <a:r>
            <a:rPr lang="en-US" sz="2400" kern="1200" dirty="0" smtClean="0"/>
            <a:t>business requirements</a:t>
          </a:r>
          <a:endParaRPr lang="en-US" sz="2400" kern="1200" dirty="0"/>
        </a:p>
      </dsp:txBody>
      <dsp:txXfrm>
        <a:off x="2902711" y="1683505"/>
        <a:ext cx="2424177" cy="15399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413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85" y="1"/>
            <a:ext cx="3037413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BE287-FFF0-4B82-8520-24605576DBA0}" type="datetimeFigureOut">
              <a:rPr lang="en-US" smtClean="0"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80"/>
            <a:ext cx="3037413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85" y="8772680"/>
            <a:ext cx="3037413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556F5-3E04-411D-B4E2-F3C0508A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00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4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804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ADBA1216-F1C5-4620-9A08-EBF57C91DB41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A0454B9-C838-4B25-ACAD-55E775003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84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4359"/>
            <a:fld id="{796A309A-A079-461D-BC4F-D136AADD4D6F}" type="slidenum">
              <a:rPr lang="en-US" smtClean="0">
                <a:solidFill>
                  <a:prstClr val="black"/>
                </a:solidFill>
                <a:latin typeface="Arial" pitchFamily="34" charset="0"/>
              </a:rPr>
              <a:pPr defTabSz="904359"/>
              <a:t>5</a:t>
            </a:fld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695325"/>
            <a:ext cx="4616450" cy="3462338"/>
          </a:xfrm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- Need exact dates for Prototyping and Focus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CE8C8-A35C-463B-B8D7-8B305B370D9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7CE644-EA04-42A6-ADCE-ABEED6FA825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454027"/>
            <a:ext cx="8178800" cy="669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0076" y="1749427"/>
            <a:ext cx="8247063" cy="39100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17E56-005B-4001-A86E-01C68E1F47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76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0"/>
            <a:ext cx="6629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1C5DA-C200-4AAF-B6DD-7AE1CC224EA9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FBE71-B61C-4CC3-9F17-784DA0EC41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532666" cy="9905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el.gleason@wayn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2097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dirty="0" smtClean="0"/>
              <a:t>better </a:t>
            </a:r>
            <a:r>
              <a:rPr lang="en-US" dirty="0"/>
              <a:t>w</a:t>
            </a:r>
            <a:r>
              <a:rPr lang="en-US" dirty="0" smtClean="0"/>
              <a:t>ay </a:t>
            </a:r>
            <a:r>
              <a:rPr lang="en-US" dirty="0" smtClean="0"/>
              <a:t>to </a:t>
            </a:r>
            <a:r>
              <a:rPr lang="en-US" dirty="0" smtClean="0"/>
              <a:t>buy </a:t>
            </a:r>
            <a:r>
              <a:rPr lang="en-US" dirty="0" smtClean="0"/>
              <a:t>at</a:t>
            </a:r>
            <a:r>
              <a:rPr lang="en-US" dirty="0"/>
              <a:t> </a:t>
            </a:r>
            <a:r>
              <a:rPr lang="en-US" dirty="0" smtClean="0"/>
              <a:t>WSU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914400"/>
          </a:xfrm>
        </p:spPr>
        <p:txBody>
          <a:bodyPr/>
          <a:lstStyle/>
          <a:p>
            <a:r>
              <a:rPr lang="en-US" dirty="0" smtClean="0"/>
              <a:t>February 2012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33400"/>
            <a:ext cx="2057400" cy="1477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718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Header"/>
          <p:cNvSpPr>
            <a:spLocks noChangeArrowheads="1"/>
          </p:cNvSpPr>
          <p:nvPr/>
        </p:nvSpPr>
        <p:spPr bwMode="auto">
          <a:xfrm>
            <a:off x="1" y="-102260"/>
            <a:ext cx="184731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lide Number Placeholder 7"/>
          <p:cNvSpPr txBox="1">
            <a:spLocks/>
          </p:cNvSpPr>
          <p:nvPr/>
        </p:nvSpPr>
        <p:spPr>
          <a:xfrm>
            <a:off x="8896350" y="6684167"/>
            <a:ext cx="247650" cy="1095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en-US" sz="900" dirty="0"/>
          </a:p>
        </p:txBody>
      </p:sp>
      <p:sp>
        <p:nvSpPr>
          <p:cNvPr id="12" name="Slide Number Placeholder 7"/>
          <p:cNvSpPr txBox="1">
            <a:spLocks/>
          </p:cNvSpPr>
          <p:nvPr/>
        </p:nvSpPr>
        <p:spPr>
          <a:xfrm>
            <a:off x="8753475" y="6636540"/>
            <a:ext cx="390526" cy="1095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1E9D88E3-AEEC-4456-BFCA-9366EFD4594A}" type="slidenum">
              <a:rPr lang="en-US" sz="900" b="1" smtClean="0">
                <a:solidFill>
                  <a:srgbClr val="FFF2C3"/>
                </a:solidFill>
              </a:rPr>
              <a:pPr>
                <a:defRPr/>
              </a:pPr>
              <a:t>11</a:t>
            </a:fld>
            <a:endParaRPr lang="en-US" sz="900" b="1" dirty="0">
              <a:solidFill>
                <a:srgbClr val="FFF2C3"/>
              </a:solidFill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52425" y="101564"/>
            <a:ext cx="8982075" cy="5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endParaRPr lang="en-US" sz="2500" b="1" dirty="0" smtClean="0">
              <a:solidFill>
                <a:srgbClr val="5A6F5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5459" y="941293"/>
            <a:ext cx="8193741" cy="11295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 smtClean="0"/>
              <a:t>We have a number of strategic sourcing initiatives in process, each expected to deliver tangible benefits to the University. </a:t>
            </a:r>
            <a:endParaRPr lang="en-US" sz="2400" dirty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5401" y="6362700"/>
            <a:ext cx="484963" cy="228600"/>
          </a:xfrm>
          <a:noFill/>
        </p:spPr>
        <p:txBody>
          <a:bodyPr/>
          <a:lstStyle/>
          <a:p>
            <a:fld id="{5318D4ED-E6B0-472A-A1C4-98037EB2E910}" type="slidenum">
              <a:rPr lang="en-US" smtClean="0"/>
              <a:pPr/>
              <a:t>11</a:t>
            </a:fld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92366" y="2241176"/>
            <a:ext cx="8927809" cy="3550024"/>
            <a:chOff x="92366" y="1855694"/>
            <a:chExt cx="8927809" cy="355002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37" y="1963270"/>
              <a:ext cx="2839050" cy="3320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1740" y="1963270"/>
              <a:ext cx="5812759" cy="3266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 bwMode="auto">
            <a:xfrm>
              <a:off x="92366" y="1855694"/>
              <a:ext cx="8927809" cy="3550024"/>
            </a:xfrm>
            <a:prstGeom prst="rect">
              <a:avLst/>
            </a:prstGeom>
            <a:noFill/>
            <a:ln w="19050" cap="flat" cmpd="sng" algn="ctr">
              <a:solidFill>
                <a:srgbClr val="00243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b="1" strike="noStrike" cap="none" normalizeH="0" dirty="0" smtClean="0">
                <a:ln>
                  <a:noFill/>
                </a:ln>
                <a:solidFill>
                  <a:srgbClr val="000000"/>
                </a:solidFill>
                <a:latin typeface="Verdana"/>
              </a:endParaRPr>
            </a:p>
          </p:txBody>
        </p:sp>
      </p:grpSp>
      <p:sp>
        <p:nvSpPr>
          <p:cNvPr id="14" name="Title 1"/>
          <p:cNvSpPr txBox="1">
            <a:spLocks/>
          </p:cNvSpPr>
          <p:nvPr/>
        </p:nvSpPr>
        <p:spPr>
          <a:xfrm>
            <a:off x="2209800" y="152400"/>
            <a:ext cx="66294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Strategic Sourcing – On Going Projects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36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i="1" dirty="0" err="1"/>
              <a:t>WayneBuy</a:t>
            </a:r>
            <a:r>
              <a:rPr lang="en-US" i="1" dirty="0"/>
              <a:t> is an electronic procure-to-pay system that:</a:t>
            </a:r>
            <a:endParaRPr lang="en-US" i="1" dirty="0" smtClean="0"/>
          </a:p>
          <a:p>
            <a:pPr>
              <a:spcAft>
                <a:spcPts val="1200"/>
              </a:spcAft>
            </a:pPr>
            <a:r>
              <a:rPr lang="en-US" dirty="0"/>
              <a:t>Provides expanded online shopping capability through a single point of access, to multiple vendor websites customized for Wayne State University .</a:t>
            </a:r>
          </a:p>
          <a:p>
            <a:pPr>
              <a:spcAft>
                <a:spcPts val="1200"/>
              </a:spcAft>
            </a:pPr>
            <a:r>
              <a:rPr lang="en-US" dirty="0"/>
              <a:t>Offers easy access to WSU contract pricing for the experienced department administrator, as well as the casual “shopper”.</a:t>
            </a:r>
          </a:p>
          <a:p>
            <a:pPr>
              <a:spcAft>
                <a:spcPts val="1200"/>
              </a:spcAft>
            </a:pPr>
            <a:r>
              <a:rPr lang="en-US" dirty="0"/>
              <a:t>Provides customizable form-based requisitioning for specific goods and services.</a:t>
            </a:r>
          </a:p>
          <a:p>
            <a:pPr>
              <a:spcAft>
                <a:spcPts val="1200"/>
              </a:spcAft>
            </a:pPr>
            <a:r>
              <a:rPr lang="en-US" dirty="0"/>
              <a:t>Dispatches purchase orders electronically to select vendors to expedite delivery to the end </a:t>
            </a:r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E16D8E75-39BD-4BA4-A289-20F154C3F47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WayneBuy?</a:t>
            </a:r>
          </a:p>
        </p:txBody>
      </p:sp>
    </p:spTree>
    <p:extLst>
      <p:ext uri="{BB962C8B-B14F-4D97-AF65-F5344CB8AC3E}">
        <p14:creationId xmlns:p14="http://schemas.microsoft.com/office/powerpoint/2010/main" val="212628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31242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i="1" dirty="0" smtClean="0">
                <a:cs typeface="Arial" pitchFamily="34" charset="0"/>
              </a:rPr>
              <a:t>WayneBuy </a:t>
            </a:r>
            <a:r>
              <a:rPr lang="en-US" sz="2400" i="1" dirty="0">
                <a:cs typeface="Arial" pitchFamily="34" charset="0"/>
              </a:rPr>
              <a:t>is built upon technology from </a:t>
            </a:r>
            <a:r>
              <a:rPr lang="en-US" sz="2400" i="1" dirty="0" smtClean="0">
                <a:cs typeface="Arial" pitchFamily="34" charset="0"/>
              </a:rPr>
              <a:t>SciQuest:</a:t>
            </a:r>
            <a:endParaRPr lang="en-US" sz="2400" i="1" dirty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cs typeface="Arial" pitchFamily="34" charset="0"/>
              </a:rPr>
              <a:t>Over 100 higher education institutions, representing more than 194 individual campuses, are SciQuest customers.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cs typeface="Arial" pitchFamily="34" charset="0"/>
              </a:rPr>
              <a:t>SciQuest is a market </a:t>
            </a:r>
            <a:r>
              <a:rPr lang="en-US" sz="2400" dirty="0">
                <a:cs typeface="Arial" pitchFamily="34" charset="0"/>
              </a:rPr>
              <a:t>leader in eProcurement software for higher education and research </a:t>
            </a:r>
            <a:r>
              <a:rPr lang="en-US" sz="2400" dirty="0" smtClean="0">
                <a:cs typeface="Arial" pitchFamily="34" charset="0"/>
              </a:rPr>
              <a:t>institutions and has consistently achieved a 97% customer satisfaction/renewal rate.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SciQuest customers include: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D8E75-39BD-4BA4-A289-20F154C3F47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the WayneBuy Platform?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700863"/>
              </p:ext>
            </p:extLst>
          </p:nvPr>
        </p:nvGraphicFramePr>
        <p:xfrm>
          <a:off x="1143000" y="4572000"/>
          <a:ext cx="7086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/>
                <a:gridCol w="3543300"/>
              </a:tblGrid>
              <a:tr h="1828800">
                <a:tc>
                  <a:txBody>
                    <a:bodyPr/>
                    <a:lstStyle/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University of Michigan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Notre Dame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Northwestern University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University of Illinois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University of Chicago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University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of Minnesota</a:t>
                      </a:r>
                      <a:endParaRPr lang="en-US" sz="1600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Purdue University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Yale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Johns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Hopkins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MIT</a:t>
                      </a:r>
                    </a:p>
                    <a:p>
                      <a:pPr lvl="1" algn="just">
                        <a:buFont typeface="Arial" pitchFamily="34" charset="0"/>
                        <a:buChar char="–"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Harvard</a:t>
                      </a:r>
                    </a:p>
                    <a:p>
                      <a:pPr lvl="1" algn="just">
                        <a:buFont typeface="Arial" pitchFamily="34" charset="0"/>
                        <a:buNone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And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many more…</a:t>
                      </a:r>
                      <a:endParaRPr lang="en-US" sz="1600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WSU’s peer institutions are utilizing best-in-class eProcurement, with improved customer service and cost savings.</a:t>
            </a:r>
          </a:p>
          <a:p>
            <a:r>
              <a:rPr lang="en-US" sz="2400" dirty="0" smtClean="0"/>
              <a:t>Opportunity to:</a:t>
            </a:r>
          </a:p>
          <a:p>
            <a:pPr lvl="1"/>
            <a:r>
              <a:rPr lang="en-US" sz="1800" dirty="0"/>
              <a:t>Increase customer satisfaction through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streamlined processes </a:t>
            </a:r>
            <a:r>
              <a:rPr lang="en-US" sz="1800" dirty="0"/>
              <a:t>and </a:t>
            </a:r>
            <a:r>
              <a:rPr lang="en-US" sz="1800" dirty="0" smtClean="0"/>
              <a:t>pricing.</a:t>
            </a:r>
            <a:endParaRPr lang="en-US" sz="1800" dirty="0"/>
          </a:p>
          <a:p>
            <a:pPr lvl="1"/>
            <a:r>
              <a:rPr lang="en-US" sz="1800" dirty="0" smtClean="0"/>
              <a:t>Stretch department budgets through</a:t>
            </a:r>
            <a:br>
              <a:rPr lang="en-US" sz="1800" dirty="0" smtClean="0"/>
            </a:br>
            <a:r>
              <a:rPr lang="en-US" sz="1800" dirty="0" smtClean="0"/>
              <a:t>strategically sourced pricing.</a:t>
            </a:r>
          </a:p>
          <a:p>
            <a:pPr lvl="1"/>
            <a:r>
              <a:rPr lang="en-US" sz="1800" dirty="0" smtClean="0"/>
              <a:t>Leverage spend to negotiate pricing discounts and</a:t>
            </a:r>
            <a:br>
              <a:rPr lang="en-US" sz="1800" dirty="0" smtClean="0"/>
            </a:br>
            <a:r>
              <a:rPr lang="en-US" sz="1800" dirty="0" smtClean="0"/>
              <a:t>favorable terms.</a:t>
            </a:r>
          </a:p>
          <a:p>
            <a:pPr lvl="1"/>
            <a:r>
              <a:rPr lang="en-US" sz="1800" dirty="0" smtClean="0"/>
              <a:t>Provide one-stop shop when there is a need to purchase specialized items.</a:t>
            </a:r>
          </a:p>
          <a:p>
            <a:r>
              <a:rPr lang="en-US" sz="2400" dirty="0" smtClean="0"/>
              <a:t>Project is part of WSU’s ongoing operational efficiency initiatives.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005107"/>
              </p:ext>
            </p:extLst>
          </p:nvPr>
        </p:nvGraphicFramePr>
        <p:xfrm>
          <a:off x="5410200" y="2057400"/>
          <a:ext cx="32004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Why </a:t>
            </a:r>
            <a:r>
              <a:rPr lang="en-US" sz="3200" dirty="0" err="1" smtClean="0"/>
              <a:t>eProcurement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D8E75-39BD-4BA4-A289-20F154C3F47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/>
          <p:cNvSpPr/>
          <p:nvPr/>
        </p:nvSpPr>
        <p:spPr bwMode="auto">
          <a:xfrm>
            <a:off x="609600" y="2438400"/>
            <a:ext cx="8153400" cy="3276600"/>
          </a:xfrm>
          <a:prstGeom prst="roundRect">
            <a:avLst/>
          </a:prstGeom>
          <a:gradFill flip="none" rotWithShape="1">
            <a:gsLst>
              <a:gs pos="0">
                <a:srgbClr val="99AE93">
                  <a:shade val="30000"/>
                  <a:satMod val="115000"/>
                </a:srgbClr>
              </a:gs>
              <a:gs pos="50000">
                <a:srgbClr val="99AE93">
                  <a:shade val="67500"/>
                  <a:satMod val="115000"/>
                </a:srgbClr>
              </a:gs>
              <a:gs pos="100000">
                <a:srgbClr val="99AE93">
                  <a:shade val="100000"/>
                  <a:satMod val="115000"/>
                </a:srgbClr>
              </a:gs>
            </a:gsLst>
            <a:lin ang="16200000" scaled="1"/>
            <a:tileRect/>
          </a:gradFill>
          <a:ln w="1905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59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AB0923-ED11-49BC-A9E2-EED580D8317E}" type="slidenum">
              <a:rPr lang="en-US" smtClean="0">
                <a:solidFill>
                  <a:srgbClr val="5A6F54"/>
                </a:solidFill>
              </a:rPr>
              <a:pPr/>
              <a:t>5</a:t>
            </a:fld>
            <a:endParaRPr lang="en-US" dirty="0" smtClean="0">
              <a:solidFill>
                <a:srgbClr val="5A6F54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88894" y="3124200"/>
            <a:ext cx="2518165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Master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Sourcing Plan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430494" y="3124200"/>
            <a:ext cx="2518165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300" b="1" dirty="0">
                <a:solidFill>
                  <a:srgbClr val="000000"/>
                </a:solidFill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Sourcing Organizational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Redesign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072094" y="3124200"/>
            <a:ext cx="2518165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</a:rPr>
              <a:t>Operational </a:t>
            </a:r>
            <a:br>
              <a:rPr lang="en-US" b="1" dirty="0" smtClean="0">
                <a:solidFill>
                  <a:srgbClr val="000000"/>
                </a:solidFill>
              </a:rPr>
            </a:br>
            <a:r>
              <a:rPr lang="en-US" b="1" dirty="0" smtClean="0">
                <a:solidFill>
                  <a:srgbClr val="000000"/>
                </a:solidFill>
              </a:rPr>
              <a:t>Execution</a:t>
            </a:r>
            <a:endParaRPr lang="en-US" b="1" dirty="0">
              <a:solidFill>
                <a:srgbClr val="000000"/>
              </a:solidFill>
            </a:endParaRPr>
          </a:p>
        </p:txBody>
      </p:sp>
      <p:pic>
        <p:nvPicPr>
          <p:cNvPr id="3348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0224" y="3388573"/>
            <a:ext cx="1447344" cy="10853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3485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8204" y="3399115"/>
            <a:ext cx="1405620" cy="10540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3485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7223" y="3393047"/>
            <a:ext cx="1395271" cy="10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9" name="TextBox 18"/>
          <p:cNvSpPr txBox="1"/>
          <p:nvPr/>
        </p:nvSpPr>
        <p:spPr>
          <a:xfrm>
            <a:off x="645459" y="941293"/>
            <a:ext cx="8193741" cy="11295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 smtClean="0"/>
              <a:t>We are implementing a methodical </a:t>
            </a:r>
            <a:r>
              <a:rPr lang="en-US" sz="2400" dirty="0"/>
              <a:t>approach to reducing the total delivered costs of purchased goods and </a:t>
            </a:r>
            <a:r>
              <a:rPr lang="en-US" sz="2400" dirty="0" smtClean="0"/>
              <a:t>services, </a:t>
            </a:r>
            <a:r>
              <a:rPr lang="en-US" sz="2400" dirty="0"/>
              <a:t>while </a:t>
            </a:r>
            <a:r>
              <a:rPr lang="en-US" sz="2400" dirty="0" smtClean="0"/>
              <a:t>improving </a:t>
            </a:r>
            <a:r>
              <a:rPr lang="en-US" sz="2400" dirty="0"/>
              <a:t>quality and </a:t>
            </a:r>
            <a:r>
              <a:rPr lang="en-US" sz="2400" dirty="0" smtClean="0"/>
              <a:t>service.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629400" cy="914400"/>
          </a:xfrm>
        </p:spPr>
        <p:txBody>
          <a:bodyPr>
            <a:normAutofit/>
          </a:bodyPr>
          <a:lstStyle/>
          <a:p>
            <a:r>
              <a:rPr lang="en-US" sz="3200" dirty="0"/>
              <a:t>Strategic </a:t>
            </a:r>
            <a:r>
              <a:rPr lang="en-US" sz="3200" dirty="0" smtClean="0"/>
              <a:t>Sourcing Approach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96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Benefits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059363"/>
          </a:xfrm>
        </p:spPr>
        <p:txBody>
          <a:bodyPr>
            <a:noAutofit/>
          </a:bodyPr>
          <a:lstStyle/>
          <a:p>
            <a:pPr lvl="0">
              <a:buFont typeface="Arial" charset="0"/>
              <a:buChar char="•"/>
              <a:defRPr/>
            </a:pPr>
            <a:r>
              <a:rPr lang="en-US" sz="1600" b="1" dirty="0" smtClean="0">
                <a:cs typeface="Arial" pitchFamily="34" charset="0"/>
              </a:rPr>
              <a:t>Ease of use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Online shopping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Ability to include multiple vendor’s items in a single cart.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WSU specific catalogs.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Single point of access to multiple WSU custom vendor websites.</a:t>
            </a:r>
            <a:endParaRPr lang="en-US" sz="1600" b="1" u="sng" dirty="0" smtClean="0">
              <a:cs typeface="Arial" pitchFamily="34" charset="0"/>
            </a:endParaRPr>
          </a:p>
          <a:p>
            <a:pPr lvl="1"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Simpler screens and expanded features.</a:t>
            </a:r>
          </a:p>
          <a:p>
            <a:pPr lvl="0">
              <a:spcBef>
                <a:spcPts val="432"/>
              </a:spcBef>
              <a:buFont typeface="Arial" charset="0"/>
              <a:buChar char="•"/>
              <a:defRPr/>
            </a:pPr>
            <a:r>
              <a:rPr lang="en-US" sz="1600" b="1" dirty="0" smtClean="0">
                <a:cs typeface="Arial" pitchFamily="34" charset="0"/>
              </a:rPr>
              <a:t>Visibility</a:t>
            </a:r>
            <a:endParaRPr lang="en-US" sz="1600" dirty="0" smtClean="0">
              <a:cs typeface="Arial" pitchFamily="34" charset="0"/>
            </a:endParaRPr>
          </a:p>
          <a:p>
            <a:pPr lvl="1">
              <a:spcBef>
                <a:spcPts val="432"/>
              </a:spcBef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Real time order status</a:t>
            </a:r>
          </a:p>
          <a:p>
            <a:pPr lvl="1">
              <a:spcBef>
                <a:spcPts val="432"/>
              </a:spcBef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Real time encumbrance of funds.</a:t>
            </a:r>
          </a:p>
          <a:p>
            <a:pPr lvl="1">
              <a:spcBef>
                <a:spcPts val="432"/>
              </a:spcBef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Visual workflow and payment status.</a:t>
            </a:r>
          </a:p>
          <a:p>
            <a:pPr lvl="1">
              <a:spcBef>
                <a:spcPts val="432"/>
              </a:spcBef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Online history from Requisition to Payment.</a:t>
            </a:r>
          </a:p>
          <a:p>
            <a:pPr lvl="1">
              <a:spcBef>
                <a:spcPts val="432"/>
              </a:spcBef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Data export capabilities.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257800"/>
          </a:xfrm>
        </p:spPr>
        <p:txBody>
          <a:bodyPr>
            <a:noAutofit/>
          </a:bodyPr>
          <a:lstStyle/>
          <a:p>
            <a:pPr lvl="0">
              <a:spcBef>
                <a:spcPts val="432"/>
              </a:spcBef>
              <a:defRPr/>
            </a:pPr>
            <a:r>
              <a:rPr lang="en-US" sz="1600" b="1" dirty="0" smtClean="0">
                <a:cs typeface="Arial" pitchFamily="34" charset="0"/>
              </a:rPr>
              <a:t>Speed</a:t>
            </a:r>
          </a:p>
          <a:p>
            <a:pPr marL="800100" lvl="1" indent="-342900">
              <a:spcBef>
                <a:spcPts val="432"/>
              </a:spcBef>
            </a:pPr>
            <a:r>
              <a:rPr lang="en-US" sz="1600" dirty="0" smtClean="0">
                <a:cs typeface="Arial" pitchFamily="34" charset="0"/>
              </a:rPr>
              <a:t>Automatic order transmission to select vendors</a:t>
            </a:r>
          </a:p>
          <a:p>
            <a:pPr marL="800100" lvl="1" indent="-342900">
              <a:spcBef>
                <a:spcPts val="432"/>
              </a:spcBef>
            </a:pPr>
            <a:r>
              <a:rPr lang="en-US" sz="1600" dirty="0" smtClean="0">
                <a:cs typeface="Arial" pitchFamily="34" charset="0"/>
              </a:rPr>
              <a:t>Real time processes.</a:t>
            </a:r>
          </a:p>
          <a:p>
            <a:pPr marL="800100" lvl="1" indent="-342900">
              <a:spcBef>
                <a:spcPts val="432"/>
              </a:spcBef>
            </a:pPr>
            <a:r>
              <a:rPr lang="en-US" sz="1600" dirty="0" smtClean="0">
                <a:cs typeface="Arial" pitchFamily="34" charset="0"/>
              </a:rPr>
              <a:t>Ability to copy &amp; create new orders from previous orders, reducing data entry.</a:t>
            </a:r>
          </a:p>
          <a:p>
            <a:pPr marL="800100" lvl="1" indent="-342900">
              <a:spcBef>
                <a:spcPts val="432"/>
              </a:spcBef>
            </a:pPr>
            <a:r>
              <a:rPr lang="en-US" sz="1600" dirty="0" smtClean="0">
                <a:cs typeface="Arial" pitchFamily="34" charset="0"/>
              </a:rPr>
              <a:t>Shortcuts and favorites.</a:t>
            </a:r>
          </a:p>
          <a:p>
            <a:pPr lvl="0"/>
            <a:r>
              <a:rPr lang="en-US" sz="1600" b="1" dirty="0" smtClean="0">
                <a:cs typeface="Arial" pitchFamily="34" charset="0"/>
              </a:rPr>
              <a:t>Efficiencies </a:t>
            </a:r>
          </a:p>
          <a:p>
            <a:pPr lvl="1"/>
            <a:r>
              <a:rPr lang="en-US" sz="1600" dirty="0" smtClean="0">
                <a:cs typeface="Arial" pitchFamily="34" charset="0"/>
              </a:rPr>
              <a:t>Reduced backend reconciliation, ProCard clearing and corrections.</a:t>
            </a:r>
          </a:p>
          <a:p>
            <a:pPr lvl="1"/>
            <a:r>
              <a:rPr lang="en-US" sz="1600" dirty="0" smtClean="0">
                <a:cs typeface="Arial" pitchFamily="34" charset="0"/>
              </a:rPr>
              <a:t>Delegation of approval process capability, when needed.</a:t>
            </a:r>
          </a:p>
          <a:p>
            <a:pPr lvl="1"/>
            <a:r>
              <a:rPr lang="en-US" sz="1600" dirty="0" smtClean="0">
                <a:cs typeface="Arial" pitchFamily="34" charset="0"/>
              </a:rPr>
              <a:t>Real time view of where the transaction is in the approval process.</a:t>
            </a:r>
          </a:p>
          <a:p>
            <a:r>
              <a:rPr lang="en-US" sz="1600" b="1" dirty="0" smtClean="0">
                <a:cs typeface="Arial" pitchFamily="34" charset="0"/>
              </a:rPr>
              <a:t>Stretching Your Dollars</a:t>
            </a:r>
          </a:p>
          <a:p>
            <a:pPr lvl="1">
              <a:spcBef>
                <a:spcPts val="432"/>
              </a:spcBef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Price savings through on contract spend. </a:t>
            </a:r>
          </a:p>
          <a:p>
            <a:pPr lvl="1">
              <a:spcBef>
                <a:spcPts val="432"/>
              </a:spcBef>
              <a:buFont typeface="Arial" charset="0"/>
              <a:buChar char="–"/>
              <a:defRPr/>
            </a:pPr>
            <a:r>
              <a:rPr lang="en-US" sz="1600" dirty="0" smtClean="0">
                <a:cs typeface="Arial" pitchFamily="34" charset="0"/>
              </a:rPr>
              <a:t>Improved contract pricing over time.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D8E75-39BD-4BA4-A289-20F154C3F47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274687"/>
              </p:ext>
            </p:extLst>
          </p:nvPr>
        </p:nvGraphicFramePr>
        <p:xfrm>
          <a:off x="228604" y="1694807"/>
          <a:ext cx="8686795" cy="3181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755"/>
                <a:gridCol w="572227"/>
                <a:gridCol w="652862"/>
                <a:gridCol w="681795"/>
                <a:gridCol w="668138"/>
                <a:gridCol w="695453"/>
                <a:gridCol w="681795"/>
                <a:gridCol w="681795"/>
                <a:gridCol w="681795"/>
                <a:gridCol w="681795"/>
                <a:gridCol w="681795"/>
                <a:gridCol w="681795"/>
                <a:gridCol w="681795"/>
              </a:tblGrid>
              <a:tr h="46896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Q4 - 2011</a:t>
                      </a:r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Q1</a:t>
                      </a:r>
                      <a:r>
                        <a:rPr lang="en-US" sz="1100" baseline="0" dirty="0" smtClean="0"/>
                        <a:t> - 2012</a:t>
                      </a:r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Q2 - 2012</a:t>
                      </a:r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Q3 - 2012</a:t>
                      </a:r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0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6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6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6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6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" name="Pentagon 42"/>
          <p:cNvSpPr/>
          <p:nvPr/>
        </p:nvSpPr>
        <p:spPr>
          <a:xfrm>
            <a:off x="228600" y="2895600"/>
            <a:ext cx="8839200" cy="838200"/>
          </a:xfrm>
          <a:prstGeom prst="homePlate">
            <a:avLst/>
          </a:prstGeom>
          <a:solidFill>
            <a:srgbClr val="8A467D">
              <a:alpha val="7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Business Process Transformation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Communication, Town Hall, Ongoing Business Process &amp; System Training</a:t>
            </a:r>
            <a:endParaRPr lang="en-US" sz="140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62450" y="4366736"/>
            <a:ext cx="2657150" cy="954107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Focus groups </a:t>
            </a:r>
            <a:r>
              <a:rPr lang="en-US" sz="1400" dirty="0"/>
              <a:t>to gain  understanding business needs</a:t>
            </a:r>
            <a:r>
              <a:rPr lang="en-US" sz="1400" dirty="0" smtClean="0">
                <a:latin typeface="+mj-lt"/>
              </a:rPr>
              <a:t>, town halls, end user communications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648200" y="4364781"/>
            <a:ext cx="2614206" cy="954107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User acceptance testing,</a:t>
            </a:r>
          </a:p>
          <a:p>
            <a:pPr algn="ctr"/>
            <a:r>
              <a:rPr lang="en-US" sz="1400" dirty="0" smtClean="0">
                <a:latin typeface="+mj-lt"/>
              </a:rPr>
              <a:t>“set up” webinars, and end user training</a:t>
            </a:r>
          </a:p>
          <a:p>
            <a:pPr algn="ctr"/>
            <a:endParaRPr lang="en-US" sz="1400" dirty="0">
              <a:latin typeface="+mj-lt"/>
            </a:endParaRPr>
          </a:p>
        </p:txBody>
      </p:sp>
      <p:pic>
        <p:nvPicPr>
          <p:cNvPr id="70" name="Picture 6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800599" y="3831372"/>
            <a:ext cx="2461806" cy="50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Chevron 70"/>
          <p:cNvSpPr/>
          <p:nvPr/>
        </p:nvSpPr>
        <p:spPr>
          <a:xfrm>
            <a:off x="228600" y="2275094"/>
            <a:ext cx="1524000" cy="518160"/>
          </a:xfrm>
          <a:prstGeom prst="chevron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Needs Analysis</a:t>
            </a:r>
            <a:endParaRPr lang="en-US" sz="12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77000" y="6356350"/>
            <a:ext cx="2133600" cy="365125"/>
          </a:xfrm>
        </p:spPr>
        <p:txBody>
          <a:bodyPr/>
          <a:lstStyle/>
          <a:p>
            <a:pPr>
              <a:defRPr/>
            </a:pPr>
            <a:fld id="{E16D8E75-39BD-4BA4-A289-20F154C3F47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2" name="Chevron 21"/>
          <p:cNvSpPr/>
          <p:nvPr/>
        </p:nvSpPr>
        <p:spPr>
          <a:xfrm>
            <a:off x="4572000" y="2267474"/>
            <a:ext cx="1066800" cy="53340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 Narrow" pitchFamily="34" charset="0"/>
              </a:rPr>
              <a:t>Test</a:t>
            </a:r>
            <a:endParaRPr lang="en-US" sz="12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7669306" y="2248949"/>
            <a:ext cx="1398494" cy="570451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 Narrow" pitchFamily="34" charset="0"/>
              </a:rPr>
              <a:t>Customer Service</a:t>
            </a:r>
            <a:endParaRPr lang="en-US" sz="12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5867400" y="2267474"/>
            <a:ext cx="1395007" cy="533400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 Narrow" pitchFamily="34" charset="0"/>
              </a:rPr>
              <a:t>Pilot</a:t>
            </a:r>
            <a:endParaRPr lang="en-US" sz="9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7" name="Chevron 26"/>
          <p:cNvSpPr/>
          <p:nvPr/>
        </p:nvSpPr>
        <p:spPr>
          <a:xfrm>
            <a:off x="1524000" y="2267474"/>
            <a:ext cx="3276600" cy="53340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 Narrow" pitchFamily="34" charset="0"/>
              </a:rPr>
              <a:t>Design and Build</a:t>
            </a:r>
          </a:p>
        </p:txBody>
      </p:sp>
      <p:sp>
        <p:nvSpPr>
          <p:cNvPr id="28" name="Chevron 27"/>
          <p:cNvSpPr/>
          <p:nvPr/>
        </p:nvSpPr>
        <p:spPr>
          <a:xfrm>
            <a:off x="5410200" y="2275147"/>
            <a:ext cx="685800" cy="518054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Arial Narrow" pitchFamily="34" charset="0"/>
              </a:rPr>
              <a:t>UAT</a:t>
            </a:r>
            <a:endParaRPr lang="en-US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298267" y="2305574"/>
            <a:ext cx="474133" cy="457200"/>
            <a:chOff x="6553200" y="2305574"/>
            <a:chExt cx="474133" cy="457200"/>
          </a:xfrm>
        </p:grpSpPr>
        <p:sp>
          <p:nvSpPr>
            <p:cNvPr id="31" name="5-Point Star 30"/>
            <p:cNvSpPr/>
            <p:nvPr/>
          </p:nvSpPr>
          <p:spPr>
            <a:xfrm>
              <a:off x="6629400" y="2385776"/>
              <a:ext cx="304800" cy="296797"/>
            </a:xfrm>
            <a:prstGeom prst="star5">
              <a:avLst>
                <a:gd name="adj" fmla="val 25798"/>
                <a:gd name="hf" fmla="val 105146"/>
                <a:gd name="vf" fmla="val 1105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latin typeface="Arial Narrow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6553200" y="2305574"/>
              <a:ext cx="474133" cy="457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latin typeface="Arial Narrow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641102" y="6096000"/>
            <a:ext cx="1803651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dirty="0" smtClean="0"/>
              <a:t>Targeted Go-live</a:t>
            </a:r>
            <a:endParaRPr lang="en-US" sz="1600" dirty="0"/>
          </a:p>
        </p:txBody>
      </p:sp>
      <p:grpSp>
        <p:nvGrpSpPr>
          <p:cNvPr id="3" name="Group 28"/>
          <p:cNvGrpSpPr/>
          <p:nvPr/>
        </p:nvGrpSpPr>
        <p:grpSpPr>
          <a:xfrm>
            <a:off x="6096000" y="6052066"/>
            <a:ext cx="474133" cy="457200"/>
            <a:chOff x="6553200" y="2305574"/>
            <a:chExt cx="474133" cy="457200"/>
          </a:xfrm>
        </p:grpSpPr>
        <p:sp>
          <p:nvSpPr>
            <p:cNvPr id="30" name="5-Point Star 29"/>
            <p:cNvSpPr/>
            <p:nvPr/>
          </p:nvSpPr>
          <p:spPr>
            <a:xfrm>
              <a:off x="6629400" y="2385776"/>
              <a:ext cx="304800" cy="296797"/>
            </a:xfrm>
            <a:prstGeom prst="star5">
              <a:avLst>
                <a:gd name="adj" fmla="val 25798"/>
                <a:gd name="hf" fmla="val 105146"/>
                <a:gd name="vf" fmla="val 1105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latin typeface="Arial Narrow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553200" y="2305574"/>
              <a:ext cx="474133" cy="457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latin typeface="Arial Narrow" pitchFamily="34" charset="0"/>
              </a:endParaRPr>
            </a:p>
          </p:txBody>
        </p:sp>
      </p:grpSp>
      <p:pic>
        <p:nvPicPr>
          <p:cNvPr id="38" name="Picture 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762450" y="3802850"/>
            <a:ext cx="2885750" cy="50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7382716" y="4364781"/>
            <a:ext cx="1313331" cy="954107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Colleague support, knowledge sharing</a:t>
            </a:r>
            <a:endParaRPr lang="en-US" sz="1400" dirty="0">
              <a:latin typeface="+mj-lt"/>
            </a:endParaRPr>
          </a:p>
        </p:txBody>
      </p:sp>
      <p:pic>
        <p:nvPicPr>
          <p:cNvPr id="41" name="Picture 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82717" y="3831371"/>
            <a:ext cx="1380283" cy="50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09800" y="76200"/>
            <a:ext cx="66294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User Focus and Involvement Throughout the Project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Extended Project Team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E16D8E75-39BD-4BA4-A289-20F154C3F47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671220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You Can Help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4495800"/>
          </a:xfrm>
        </p:spPr>
        <p:txBody>
          <a:bodyPr/>
          <a:lstStyle/>
          <a:p>
            <a:r>
              <a:rPr lang="en-US" sz="2400" dirty="0" smtClean="0"/>
              <a:t>Encourage participation in the upcoming Town Halls that will introduce WayneBuy to the campus.  Town Halls are slated for the March 2012 timeframe.</a:t>
            </a:r>
          </a:p>
          <a:p>
            <a:r>
              <a:rPr lang="en-US" sz="2400" dirty="0" smtClean="0"/>
              <a:t>Reach out to us now if you have internal systems or unique requirements that you want taken into considerations as we tailor the solution.</a:t>
            </a:r>
          </a:p>
          <a:p>
            <a:r>
              <a:rPr lang="en-US" sz="2400" dirty="0" smtClean="0"/>
              <a:t>Encourage users to stay connected with the project through the implementation website: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purchasing.wayne.edu\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</a:rPr>
              <a:t>waynebuy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E16D8E75-39BD-4BA4-A289-20F154C3F47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371600" y="4572000"/>
            <a:ext cx="6324600" cy="2209800"/>
          </a:xfrm>
          <a:prstGeom prst="rect">
            <a:avLst/>
          </a:prstGeom>
          <a:solidFill>
            <a:srgbClr val="9BBB59"/>
          </a:solidFill>
          <a:ln w="41275">
            <a:noFill/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cs typeface="Arial" pitchFamily="34" charset="0"/>
              </a:rPr>
              <a:t>Your support is crucial to a successful implementation process.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Should you have any questions or comments, please do not hesitate to contact me.  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Michael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Gleason, WayneBuy Project Manager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  <a:hlinkClick r:id="rId2"/>
              </a:rPr>
              <a:t>michael.gleason@wayne.edu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F581788933643AC076409F80C95FB" ma:contentTypeVersion="0" ma:contentTypeDescription="Create a new document." ma:contentTypeScope="" ma:versionID="a5e0bd786637f85d96678a93dff7ce4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4C61987C-DE22-471A-9B27-0DEC999519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AEDDD8-F6CF-460A-AF05-9A7F74D41D72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9240F0-1CB0-45BA-AF47-0943927AF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636</Words>
  <Application>Microsoft Office PowerPoint</Application>
  <PresentationFormat>On-screen Show (4:3)</PresentationFormat>
  <Paragraphs>119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 better way to buy at WSU</vt:lpstr>
      <vt:lpstr>What is WayneBuy?</vt:lpstr>
      <vt:lpstr>What is the WayneBuy Platform?</vt:lpstr>
      <vt:lpstr>Why eProcurement</vt:lpstr>
      <vt:lpstr>Strategic Sourcing Approach</vt:lpstr>
      <vt:lpstr>Benefits</vt:lpstr>
      <vt:lpstr>User Focus and Involvement Throughout the Project </vt:lpstr>
      <vt:lpstr>Extended Project Team</vt:lpstr>
      <vt:lpstr>How You Can Help</vt:lpstr>
      <vt:lpstr>Appendix</vt:lpstr>
      <vt:lpstr>PowerPoint Presentation</vt:lpstr>
    </vt:vector>
  </TitlesOfParts>
  <Company>Huron Consulting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huser</dc:creator>
  <cp:lastModifiedBy>Michael R. Gleason</cp:lastModifiedBy>
  <cp:revision>108</cp:revision>
  <cp:lastPrinted>2012-02-08T17:15:45Z</cp:lastPrinted>
  <dcterms:created xsi:type="dcterms:W3CDTF">2011-10-31T20:55:25Z</dcterms:created>
  <dcterms:modified xsi:type="dcterms:W3CDTF">2012-02-08T17:46:25Z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0x010100D76F581788933643AC076409F80C95FB</vt:lpwstr>
  </property>
  <property fmtid="{D5CDD505-2E9C-101B-9397-08002B2CF9AE}" pid="3" name="EmailFrom">
    <vt:lpwstr>Pinkston, Terri B. &lt;terri@ou.edu&gt;</vt:lpwstr>
  </property>
  <property fmtid="{D5CDD505-2E9C-101B-9397-08002B2CF9AE}" pid="4" name="EmailTo">
    <vt:lpwstr>communication@ouithome.ou.edu &amp;lt;communication@ouithome.ou.edu&amp;gt;</vt:lpwstr>
  </property>
  <property fmtid="{D5CDD505-2E9C-101B-9397-08002B2CF9AE}" pid="5" name="EmailSender">
    <vt:lpwstr>&lt;a href="mailto:terri@ou.edu"&gt;terri@ou.edu&lt;/a&gt;</vt:lpwstr>
  </property>
  <property fmtid="{D5CDD505-2E9C-101B-9397-08002B2CF9AE}" pid="6" name="EmailSubject">
    <vt:lpwstr>FW: Updated Introduction ppt</vt:lpwstr>
  </property>
</Properties>
</file>